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2" r:id="rId3"/>
    <p:sldId id="273" r:id="rId4"/>
    <p:sldId id="258" r:id="rId5"/>
    <p:sldId id="259" r:id="rId6"/>
    <p:sldId id="260" r:id="rId7"/>
    <p:sldId id="261" r:id="rId8"/>
    <p:sldId id="269" r:id="rId9"/>
    <p:sldId id="262" r:id="rId10"/>
    <p:sldId id="263" r:id="rId11"/>
    <p:sldId id="270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FF99"/>
    <a:srgbClr val="80808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07" autoAdjust="0"/>
  </p:normalViewPr>
  <p:slideViewPr>
    <p:cSldViewPr>
      <p:cViewPr>
        <p:scale>
          <a:sx n="66" d="100"/>
          <a:sy n="66" d="100"/>
        </p:scale>
        <p:origin x="-181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8587F-EE6E-4316-A99D-320584A55C6A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07AE4-E228-47A7-A29E-1B0DB357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622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27E5-30FC-467F-87BA-C462852C33D7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43BD4-C0E7-43A6-BF00-0153A9A5A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73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43BD4-C0E7-43A6-BF00-0153A9A5AFC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895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1066800" y="1524000"/>
            <a:ext cx="7239000" cy="1066800"/>
          </a:xfrm>
        </p:spPr>
        <p:txBody>
          <a:bodyPr/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ja-JP" altLang="en-US" noProof="0" dirty="0" smtClean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10000"/>
            <a:ext cx="5181600" cy="9779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1066800" y="2667000"/>
            <a:ext cx="7239000" cy="0"/>
          </a:xfrm>
          <a:prstGeom prst="line">
            <a:avLst/>
          </a:prstGeom>
          <a:noFill/>
          <a:ln w="158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132662" y="6514987"/>
            <a:ext cx="24765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fld id="{C23F87D2-1CFA-4BF4-BBD2-9AAEBC2D731D}" type="slidenum">
              <a:rPr lang="en-US" altLang="ja-JP" sz="1200"/>
              <a:pPr/>
              <a:t>‹#›</a:t>
            </a:fld>
            <a:endParaRPr lang="en-US" altLang="ja-JP" sz="12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" y="6461931"/>
            <a:ext cx="7151712" cy="0"/>
          </a:xfrm>
          <a:prstGeom prst="line">
            <a:avLst/>
          </a:prstGeom>
          <a:noFill/>
          <a:ln w="158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04799" y="6514988"/>
            <a:ext cx="103079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200" dirty="0" smtClean="0"/>
              <a:t>www.hutime.org</a:t>
            </a:r>
            <a:endParaRPr lang="en-US" altLang="ja-JP" sz="1200" dirty="0"/>
          </a:p>
        </p:txBody>
      </p:sp>
      <p:pic>
        <p:nvPicPr>
          <p:cNvPr id="10" name="Picture 4" descr="Hu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585" y="6395127"/>
            <a:ext cx="1391147" cy="3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ve Commons Licens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50559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 userDrawn="1"/>
        </p:nvSpPr>
        <p:spPr>
          <a:xfrm>
            <a:off x="3668713" y="6522443"/>
            <a:ext cx="20281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SEKINO, </a:t>
            </a:r>
            <a:r>
              <a:rPr kumimoji="1" lang="en-US" altLang="ja-JP" sz="1000" dirty="0" err="1" smtClean="0"/>
              <a:t>Tatsuki</a:t>
            </a:r>
            <a:r>
              <a:rPr kumimoji="1" lang="en-US" altLang="ja-JP" sz="1000" dirty="0" smtClean="0"/>
              <a:t> / HuTime</a:t>
            </a:r>
            <a:r>
              <a:rPr kumimoji="1" lang="en-US" altLang="ja-JP" sz="1000" baseline="0" dirty="0" smtClean="0"/>
              <a:t> Project</a:t>
            </a:r>
            <a:endParaRPr kumimoji="1" lang="ja-JP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19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96063" y="188913"/>
            <a:ext cx="2090737" cy="59039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6119813" cy="59039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1000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6899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833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4987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3400" y="1196975"/>
            <a:ext cx="40005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6300" y="1196975"/>
            <a:ext cx="40005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61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580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568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38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4544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88913"/>
            <a:ext cx="8362950" cy="503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836712"/>
            <a:ext cx="8153400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228600" y="764704"/>
            <a:ext cx="8686800" cy="0"/>
          </a:xfrm>
          <a:prstGeom prst="line">
            <a:avLst/>
          </a:prstGeom>
          <a:noFill/>
          <a:ln w="158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132662" y="6514987"/>
            <a:ext cx="24765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fld id="{C23F87D2-1CFA-4BF4-BBD2-9AAEBC2D731D}" type="slidenum">
              <a:rPr lang="en-US" altLang="ja-JP" sz="1200"/>
              <a:pPr/>
              <a:t>‹#›</a:t>
            </a:fld>
            <a:endParaRPr lang="en-US" altLang="ja-JP" sz="1200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461931"/>
            <a:ext cx="7151712" cy="0"/>
          </a:xfrm>
          <a:prstGeom prst="line">
            <a:avLst/>
          </a:prstGeom>
          <a:noFill/>
          <a:ln w="158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04799" y="6514988"/>
            <a:ext cx="103079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1200" dirty="0" smtClean="0"/>
              <a:t>www.hutime.org</a:t>
            </a:r>
            <a:endParaRPr lang="en-US" altLang="ja-JP" sz="1200" dirty="0"/>
          </a:p>
        </p:txBody>
      </p:sp>
      <p:pic>
        <p:nvPicPr>
          <p:cNvPr id="1028" name="Picture 4" descr="HuTim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585" y="6395127"/>
            <a:ext cx="1391147" cy="30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reative Commons Licens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49195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/>
          <p:cNvSpPr txBox="1"/>
          <p:nvPr userDrawn="1"/>
        </p:nvSpPr>
        <p:spPr>
          <a:xfrm>
            <a:off x="3668713" y="6508795"/>
            <a:ext cx="20281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SEKINO, </a:t>
            </a:r>
            <a:r>
              <a:rPr kumimoji="1" lang="en-US" altLang="ja-JP" sz="1000" dirty="0" err="1" smtClean="0"/>
              <a:t>Tatsuki</a:t>
            </a:r>
            <a:r>
              <a:rPr kumimoji="1" lang="en-US" altLang="ja-JP" sz="1000" dirty="0" smtClean="0"/>
              <a:t> / HuTime</a:t>
            </a:r>
            <a:r>
              <a:rPr kumimoji="1" lang="en-US" altLang="ja-JP" sz="1000" baseline="0" dirty="0" smtClean="0"/>
              <a:t> Project</a:t>
            </a:r>
            <a:endParaRPr kumimoji="1" lang="ja-JP" alt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SzPct val="8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1295400" indent="-3810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3pPr>
      <a:lvl4pPr marL="1714500" indent="-3429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4pPr>
      <a:lvl5pPr marL="21717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5pPr>
      <a:lvl6pPr marL="2628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6pPr>
      <a:lvl7pPr marL="30861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7pPr>
      <a:lvl8pPr marL="35433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8pPr>
      <a:lvl9pPr marL="40005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時間情報システム </a:t>
            </a:r>
            <a:r>
              <a:rPr lang="en-US" altLang="ja-JP" dirty="0" smtClean="0"/>
              <a:t>HuTime</a:t>
            </a:r>
            <a:r>
              <a:rPr lang="ja-JP" altLang="en-US" dirty="0" smtClean="0"/>
              <a:t> チュートリアル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－ 暦の変換 －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総合地球環境学研究所</a:t>
            </a:r>
            <a:endParaRPr kumimoji="1" lang="en-US" altLang="ja-JP" dirty="0" smtClean="0"/>
          </a:p>
          <a:p>
            <a:r>
              <a:rPr lang="ja-JP" altLang="en-US" dirty="0" smtClean="0"/>
              <a:t>関野 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5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7" y="3360760"/>
            <a:ext cx="8315325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日付の自動認識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340768"/>
            <a:ext cx="457048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基本的に出現順に基づいている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1600" dirty="0" smtClean="0"/>
              <a:t>（“年”などのキーワードを認識しているわけでない）</a:t>
            </a:r>
            <a:endParaRPr kumimoji="1"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251520" y="980728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C00000"/>
                </a:solidFill>
              </a:rPr>
              <a:t>自動認識の仕組み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4168" y="1340768"/>
            <a:ext cx="2318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”平成七転八倒”は、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平成</a:t>
            </a:r>
            <a:r>
              <a:rPr kumimoji="1" lang="en-US" altLang="ja-JP" sz="1600" dirty="0" smtClean="0">
                <a:solidFill>
                  <a:srgbClr val="0070C0"/>
                </a:solidFill>
              </a:rPr>
              <a:t>7</a:t>
            </a:r>
            <a:r>
              <a:rPr kumimoji="1" lang="ja-JP" altLang="en-US" sz="1600" dirty="0" smtClean="0">
                <a:solidFill>
                  <a:srgbClr val="0070C0"/>
                </a:solidFill>
              </a:rPr>
              <a:t>年</a:t>
            </a:r>
            <a:r>
              <a:rPr kumimoji="1" lang="en-US" altLang="ja-JP" sz="1600" dirty="0" smtClean="0">
                <a:solidFill>
                  <a:srgbClr val="0070C0"/>
                </a:solidFill>
              </a:rPr>
              <a:t>8</a:t>
            </a:r>
            <a:r>
              <a:rPr kumimoji="1" lang="ja-JP" altLang="en-US" sz="1600" dirty="0" smtClean="0">
                <a:solidFill>
                  <a:srgbClr val="0070C0"/>
                </a:solidFill>
              </a:rPr>
              <a:t>月と解釈される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</p:txBody>
      </p:sp>
      <p:cxnSp>
        <p:nvCxnSpPr>
          <p:cNvPr id="8" name="直線矢印コネクタ 7"/>
          <p:cNvCxnSpPr>
            <a:endCxn id="6" idx="1"/>
          </p:cNvCxnSpPr>
          <p:nvPr/>
        </p:nvCxnSpPr>
        <p:spPr bwMode="auto">
          <a:xfrm>
            <a:off x="5220072" y="1633155"/>
            <a:ext cx="86409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251520" y="2258288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認識</a:t>
            </a:r>
            <a:r>
              <a:rPr lang="ja-JP" altLang="en-US" b="1" dirty="0" smtClean="0">
                <a:solidFill>
                  <a:srgbClr val="C00000"/>
                </a:solidFill>
              </a:rPr>
              <a:t>結果の確認方法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2627620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同じ暦、同じ型へ変換してみる</a:t>
            </a:r>
            <a:endParaRPr kumimoji="1" lang="en-US" altLang="ja-JP" dirty="0" smtClean="0"/>
          </a:p>
        </p:txBody>
      </p:sp>
      <p:sp>
        <p:nvSpPr>
          <p:cNvPr id="12" name="円/楕円 11"/>
          <p:cNvSpPr/>
          <p:nvPr/>
        </p:nvSpPr>
        <p:spPr bwMode="auto">
          <a:xfrm>
            <a:off x="3619495" y="4581128"/>
            <a:ext cx="1600578" cy="5760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50659" y="2677778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「変換元のテキスト」を指定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 flipV="1">
            <a:off x="4419784" y="2996952"/>
            <a:ext cx="440248" cy="1584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033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50" y="3356992"/>
            <a:ext cx="741045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型の自動判定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340768"/>
            <a:ext cx="3405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認識できるところ</a:t>
            </a:r>
            <a:r>
              <a:rPr lang="ja-JP" altLang="en-US" dirty="0" smtClean="0"/>
              <a:t>まで、試している</a:t>
            </a:r>
            <a:endParaRPr kumimoji="1"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51520" y="980728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C00000"/>
                </a:solidFill>
              </a:rPr>
              <a:t>自動判定の仕組み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1520" y="2258288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認識</a:t>
            </a:r>
            <a:r>
              <a:rPr lang="ja-JP" altLang="en-US" b="1" dirty="0" smtClean="0">
                <a:solidFill>
                  <a:srgbClr val="C00000"/>
                </a:solidFill>
              </a:rPr>
              <a:t>結果の確認方法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2627620"/>
            <a:ext cx="222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「変換元の型」を確認</a:t>
            </a:r>
            <a:endParaRPr kumimoji="1" lang="en-US" altLang="ja-JP" dirty="0" smtClean="0"/>
          </a:p>
        </p:txBody>
      </p:sp>
      <p:sp>
        <p:nvSpPr>
          <p:cNvPr id="9" name="円/楕円 8"/>
          <p:cNvSpPr/>
          <p:nvPr/>
        </p:nvSpPr>
        <p:spPr bwMode="auto">
          <a:xfrm>
            <a:off x="3619495" y="4581128"/>
            <a:ext cx="1600578" cy="5760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50659" y="2677778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「変換元の型」を指定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 flipV="1">
            <a:off x="4419784" y="2996952"/>
            <a:ext cx="440248" cy="1584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429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暦変換以外の操作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26871" y="1628214"/>
            <a:ext cx="26815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暦日（始点）</a:t>
            </a:r>
          </a:p>
          <a:p>
            <a:r>
              <a:rPr lang="ja-JP" altLang="en-US" dirty="0"/>
              <a:t>暦日（終点）</a:t>
            </a:r>
          </a:p>
          <a:p>
            <a:r>
              <a:rPr lang="ja-JP" altLang="en-US" dirty="0"/>
              <a:t>同じ型（始点基準）</a:t>
            </a:r>
          </a:p>
          <a:p>
            <a:r>
              <a:rPr lang="ja-JP" altLang="en-US" dirty="0"/>
              <a:t>同じ型（終点基準）</a:t>
            </a:r>
          </a:p>
          <a:p>
            <a:r>
              <a:rPr lang="ja-JP" altLang="en-US" dirty="0"/>
              <a:t>暦日</a:t>
            </a:r>
            <a:r>
              <a:rPr lang="en-US" altLang="ja-JP" dirty="0"/>
              <a:t>URI</a:t>
            </a:r>
            <a:r>
              <a:rPr lang="ja-JP" altLang="en-US" dirty="0"/>
              <a:t>（始点）</a:t>
            </a:r>
          </a:p>
          <a:p>
            <a:r>
              <a:rPr lang="ja-JP" altLang="en-US" dirty="0"/>
              <a:t>暦日</a:t>
            </a:r>
            <a:r>
              <a:rPr lang="en-US" altLang="ja-JP" dirty="0"/>
              <a:t>URI</a:t>
            </a:r>
            <a:r>
              <a:rPr lang="ja-JP" altLang="en-US" dirty="0"/>
              <a:t>（終点）</a:t>
            </a:r>
          </a:p>
          <a:p>
            <a:r>
              <a:rPr lang="ja-JP" altLang="en-US" dirty="0"/>
              <a:t>同じ型</a:t>
            </a:r>
            <a:r>
              <a:rPr lang="en-US" altLang="ja-JP" dirty="0"/>
              <a:t>URI</a:t>
            </a:r>
            <a:r>
              <a:rPr lang="ja-JP" altLang="en-US" dirty="0"/>
              <a:t>（始点）</a:t>
            </a:r>
          </a:p>
          <a:p>
            <a:r>
              <a:rPr lang="ja-JP" altLang="en-US" dirty="0"/>
              <a:t>同じ型</a:t>
            </a:r>
            <a:r>
              <a:rPr lang="en-US" altLang="ja-JP" dirty="0"/>
              <a:t>URI</a:t>
            </a:r>
            <a:r>
              <a:rPr lang="ja-JP" altLang="en-US" dirty="0"/>
              <a:t>（終点）</a:t>
            </a:r>
          </a:p>
          <a:p>
            <a:r>
              <a:rPr lang="ja-JP" altLang="en-US" dirty="0">
                <a:solidFill>
                  <a:srgbClr val="339933"/>
                </a:solidFill>
              </a:rPr>
              <a:t>変換元のテキスト</a:t>
            </a:r>
          </a:p>
          <a:p>
            <a:r>
              <a:rPr lang="ja-JP" altLang="en-US" dirty="0">
                <a:solidFill>
                  <a:srgbClr val="339933"/>
                </a:solidFill>
              </a:rPr>
              <a:t>変換元の型</a:t>
            </a:r>
          </a:p>
          <a:p>
            <a:r>
              <a:rPr lang="ja-JP" altLang="en-US" dirty="0">
                <a:solidFill>
                  <a:srgbClr val="339933"/>
                </a:solidFill>
              </a:rPr>
              <a:t>変換元の</a:t>
            </a:r>
            <a:r>
              <a:rPr lang="en-US" altLang="ja-JP" dirty="0">
                <a:solidFill>
                  <a:srgbClr val="339933"/>
                </a:solidFill>
              </a:rPr>
              <a:t>URI</a:t>
            </a:r>
          </a:p>
          <a:p>
            <a:r>
              <a:rPr lang="ja-JP" altLang="en-US" dirty="0">
                <a:solidFill>
                  <a:srgbClr val="339933"/>
                </a:solidFill>
              </a:rPr>
              <a:t>ユリウス通日（始点）</a:t>
            </a:r>
          </a:p>
          <a:p>
            <a:r>
              <a:rPr lang="ja-JP" altLang="en-US" dirty="0">
                <a:solidFill>
                  <a:srgbClr val="339933"/>
                </a:solidFill>
              </a:rPr>
              <a:t>ユリウス通日（終点）</a:t>
            </a:r>
          </a:p>
          <a:p>
            <a:r>
              <a:rPr lang="ja-JP" altLang="en-US" dirty="0">
                <a:solidFill>
                  <a:srgbClr val="339933"/>
                </a:solidFill>
              </a:rPr>
              <a:t>日数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243105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変換先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の情報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9" y="441116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変換元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の情報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788024" y="1604361"/>
            <a:ext cx="3744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C.E. </a:t>
            </a:r>
            <a:r>
              <a:rPr lang="en-US" altLang="ja-JP" dirty="0" smtClean="0"/>
              <a:t>1702-01-28</a:t>
            </a:r>
          </a:p>
          <a:p>
            <a:r>
              <a:rPr lang="en-US" altLang="ja-JP" dirty="0"/>
              <a:t>C.E. </a:t>
            </a:r>
            <a:r>
              <a:rPr lang="en-US" altLang="ja-JP" dirty="0" smtClean="0"/>
              <a:t>1703-02-15</a:t>
            </a:r>
          </a:p>
          <a:p>
            <a:r>
              <a:rPr lang="en-US" altLang="ja-JP" dirty="0"/>
              <a:t>C.E. </a:t>
            </a:r>
            <a:r>
              <a:rPr lang="en-US" altLang="ja-JP" dirty="0" smtClean="0"/>
              <a:t>1702</a:t>
            </a:r>
          </a:p>
          <a:p>
            <a:r>
              <a:rPr lang="en-US" altLang="ja-JP" dirty="0"/>
              <a:t>C.E. </a:t>
            </a:r>
            <a:r>
              <a:rPr lang="en-US" altLang="ja-JP" dirty="0" smtClean="0"/>
              <a:t>1703</a:t>
            </a:r>
          </a:p>
          <a:p>
            <a:r>
              <a:rPr lang="en-US" altLang="ja-JP" dirty="0"/>
              <a:t>http</a:t>
            </a:r>
            <a:r>
              <a:rPr lang="en-US" altLang="ja-JP" dirty="0" smtClean="0"/>
              <a:t>://</a:t>
            </a:r>
            <a:r>
              <a:rPr lang="ja-JP" altLang="en-US" dirty="0" smtClean="0">
                <a:solidFill>
                  <a:srgbClr val="808080"/>
                </a:solidFill>
              </a:rPr>
              <a:t>（中略）</a:t>
            </a:r>
            <a:r>
              <a:rPr lang="en-US" altLang="ja-JP" dirty="0" smtClean="0"/>
              <a:t>/101.1/date/2342729.5</a:t>
            </a:r>
          </a:p>
          <a:p>
            <a:r>
              <a:rPr lang="en-US" altLang="ja-JP" dirty="0"/>
              <a:t>http</a:t>
            </a:r>
            <a:r>
              <a:rPr lang="en-US" altLang="ja-JP" dirty="0" smtClean="0"/>
              <a:t>://</a:t>
            </a:r>
            <a:r>
              <a:rPr lang="ja-JP" altLang="en-US" dirty="0" smtClean="0">
                <a:solidFill>
                  <a:srgbClr val="808080"/>
                </a:solidFill>
              </a:rPr>
              <a:t>（</a:t>
            </a:r>
            <a:r>
              <a:rPr lang="ja-JP" altLang="en-US" dirty="0">
                <a:solidFill>
                  <a:srgbClr val="808080"/>
                </a:solidFill>
              </a:rPr>
              <a:t>中略</a:t>
            </a:r>
            <a:r>
              <a:rPr lang="ja-JP" altLang="en-US" dirty="0" smtClean="0">
                <a:solidFill>
                  <a:srgbClr val="808080"/>
                </a:solidFill>
              </a:rPr>
              <a:t>）</a:t>
            </a:r>
            <a:r>
              <a:rPr lang="en-US" altLang="ja-JP" dirty="0" smtClean="0"/>
              <a:t>/</a:t>
            </a:r>
            <a:r>
              <a:rPr lang="en-US" altLang="ja-JP" dirty="0"/>
              <a:t>101.1/date/2343112.5</a:t>
            </a:r>
          </a:p>
          <a:p>
            <a:r>
              <a:rPr lang="en-US" altLang="ja-JP" dirty="0"/>
              <a:t>http</a:t>
            </a:r>
            <a:r>
              <a:rPr lang="en-US" altLang="ja-JP" dirty="0" smtClean="0"/>
              <a:t>://</a:t>
            </a:r>
            <a:r>
              <a:rPr lang="ja-JP" altLang="en-US" dirty="0" smtClean="0">
                <a:solidFill>
                  <a:srgbClr val="808080"/>
                </a:solidFill>
              </a:rPr>
              <a:t>（中略）</a:t>
            </a:r>
            <a:r>
              <a:rPr lang="en-US" altLang="ja-JP" dirty="0" smtClean="0"/>
              <a:t>/</a:t>
            </a:r>
            <a:r>
              <a:rPr lang="en-US" altLang="ja-JP" dirty="0"/>
              <a:t>101.1/year/2342702.5</a:t>
            </a:r>
          </a:p>
          <a:p>
            <a:r>
              <a:rPr lang="en-US" altLang="ja-JP" dirty="0"/>
              <a:t>http</a:t>
            </a:r>
            <a:r>
              <a:rPr lang="en-US" altLang="ja-JP" dirty="0" smtClean="0"/>
              <a:t>://</a:t>
            </a:r>
            <a:r>
              <a:rPr lang="ja-JP" altLang="en-US" dirty="0" smtClean="0">
                <a:solidFill>
                  <a:srgbClr val="808080"/>
                </a:solidFill>
              </a:rPr>
              <a:t>（中略）</a:t>
            </a:r>
            <a:r>
              <a:rPr lang="en-US" altLang="ja-JP" dirty="0" smtClean="0"/>
              <a:t>/101.1/year/2343067.5</a:t>
            </a:r>
          </a:p>
          <a:p>
            <a:r>
              <a:rPr lang="ja-JP" altLang="en-US" dirty="0"/>
              <a:t>元禄</a:t>
            </a:r>
            <a:r>
              <a:rPr lang="en-US" altLang="ja-JP" dirty="0"/>
              <a:t>15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r>
              <a:rPr lang="en-US" altLang="ja-JP" dirty="0" smtClean="0"/>
              <a:t>year</a:t>
            </a:r>
          </a:p>
          <a:p>
            <a:r>
              <a:rPr lang="en-US" altLang="ja-JP" dirty="0"/>
              <a:t>http</a:t>
            </a:r>
            <a:r>
              <a:rPr lang="en-US" altLang="ja-JP" dirty="0" smtClean="0"/>
              <a:t>://</a:t>
            </a:r>
            <a:r>
              <a:rPr lang="ja-JP" altLang="en-US" dirty="0" smtClean="0">
                <a:solidFill>
                  <a:srgbClr val="808080"/>
                </a:solidFill>
              </a:rPr>
              <a:t>（中略）</a:t>
            </a:r>
            <a:r>
              <a:rPr lang="en-US" altLang="ja-JP" dirty="0" smtClean="0"/>
              <a:t>/1001.1/year/2342729.5</a:t>
            </a:r>
          </a:p>
          <a:p>
            <a:r>
              <a:rPr lang="en-US" altLang="ja-JP" dirty="0" smtClean="0"/>
              <a:t>2342729.5</a:t>
            </a:r>
          </a:p>
          <a:p>
            <a:r>
              <a:rPr lang="en-US" altLang="ja-JP" dirty="0" smtClean="0"/>
              <a:t>2343113.5</a:t>
            </a:r>
          </a:p>
          <a:p>
            <a:r>
              <a:rPr lang="en-US" altLang="ja-JP" dirty="0" smtClean="0"/>
              <a:t>384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98776" y="126876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339933"/>
                </a:solidFill>
              </a:rPr>
              <a:t>入力が「元禄十五年」の場合</a:t>
            </a:r>
            <a:endParaRPr kumimoji="1" lang="ja-JP" altLang="en-US" b="1" dirty="0">
              <a:solidFill>
                <a:srgbClr val="339933"/>
              </a:solidFill>
            </a:endParaRPr>
          </a:p>
        </p:txBody>
      </p:sp>
      <p:sp>
        <p:nvSpPr>
          <p:cNvPr id="12" name="左中かっこ 11"/>
          <p:cNvSpPr/>
          <p:nvPr/>
        </p:nvSpPr>
        <p:spPr bwMode="auto">
          <a:xfrm>
            <a:off x="1582855" y="1638092"/>
            <a:ext cx="216024" cy="2232248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13" name="左中かっこ 12"/>
          <p:cNvSpPr/>
          <p:nvPr/>
        </p:nvSpPr>
        <p:spPr bwMode="auto">
          <a:xfrm>
            <a:off x="1582855" y="3893987"/>
            <a:ext cx="216024" cy="1680692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980728"/>
            <a:ext cx="3680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変換</a:t>
            </a:r>
            <a:r>
              <a:rPr lang="ja-JP" altLang="en-US" b="1" dirty="0" smtClean="0">
                <a:solidFill>
                  <a:srgbClr val="C00000"/>
                </a:solidFill>
              </a:rPr>
              <a:t>ボタン下に表示される操作項目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88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出力書式の指定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052736"/>
            <a:ext cx="84772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355976" y="2092206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ここに書式を</a:t>
            </a:r>
            <a:r>
              <a:rPr lang="ja-JP" altLang="en-US" b="1" dirty="0">
                <a:solidFill>
                  <a:srgbClr val="FF0000"/>
                </a:solidFill>
              </a:rPr>
              <a:t>入力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 flipH="1">
            <a:off x="5508104" y="1556792"/>
            <a:ext cx="288032" cy="5354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テキスト ボックス 6"/>
          <p:cNvSpPr txBox="1"/>
          <p:nvPr/>
        </p:nvSpPr>
        <p:spPr>
          <a:xfrm>
            <a:off x="7020272" y="209220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書式の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</a:rPr>
              <a:t>詳細情報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7574269" y="1352403"/>
            <a:ext cx="1236355" cy="4241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cxnSp>
        <p:nvCxnSpPr>
          <p:cNvPr id="9" name="直線コネクタ 8"/>
          <p:cNvCxnSpPr>
            <a:endCxn id="7" idx="0"/>
          </p:cNvCxnSpPr>
          <p:nvPr/>
        </p:nvCxnSpPr>
        <p:spPr bwMode="auto">
          <a:xfrm flipH="1">
            <a:off x="7574270" y="1776504"/>
            <a:ext cx="317274" cy="3157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テキスト ボックス 10"/>
          <p:cNvSpPr txBox="1"/>
          <p:nvPr/>
        </p:nvSpPr>
        <p:spPr>
          <a:xfrm>
            <a:off x="323528" y="2681932"/>
            <a:ext cx="4164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y MMMM d</a:t>
            </a:r>
            <a:r>
              <a:rPr kumimoji="1" lang="ja-JP" altLang="en-US" dirty="0" smtClean="0"/>
              <a:t>」　　</a:t>
            </a:r>
            <a:r>
              <a:rPr lang="ja-JP" altLang="en-US" dirty="0" smtClean="0"/>
              <a:t>（変換先は西暦を指定）</a:t>
            </a:r>
            <a:endParaRPr kumimoji="1" lang="en-US" altLang="ja-JP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76056" y="3157761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November 24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19672" y="3157761"/>
            <a:ext cx="202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14" idx="3"/>
            <a:endCxn id="12" idx="1"/>
          </p:cNvCxnSpPr>
          <p:nvPr/>
        </p:nvCxnSpPr>
        <p:spPr bwMode="auto">
          <a:xfrm>
            <a:off x="3642405" y="3342427"/>
            <a:ext cx="14336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テキスト ボックス 16"/>
          <p:cNvSpPr txBox="1"/>
          <p:nvPr/>
        </p:nvSpPr>
        <p:spPr>
          <a:xfrm>
            <a:off x="323528" y="3733825"/>
            <a:ext cx="415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yK1 yK2 yK3</a:t>
            </a:r>
            <a:r>
              <a:rPr kumimoji="1" lang="ja-JP" altLang="en-US" dirty="0" smtClean="0"/>
              <a:t>」　</a:t>
            </a:r>
            <a:r>
              <a:rPr lang="ja-JP" altLang="en-US" dirty="0" smtClean="0"/>
              <a:t>（変換先は和暦を指定）</a:t>
            </a:r>
            <a:endParaRPr kumimoji="1" lang="en-US" altLang="ja-JP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5076056" y="4165873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二九 二十九 廿九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19672" y="4165873"/>
            <a:ext cx="202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>
            <a:stCxn id="20" idx="3"/>
            <a:endCxn id="16" idx="1"/>
          </p:cNvCxnSpPr>
          <p:nvPr/>
        </p:nvCxnSpPr>
        <p:spPr bwMode="auto">
          <a:xfrm>
            <a:off x="3642405" y="4350539"/>
            <a:ext cx="14336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323528" y="4813945"/>
            <a:ext cx="4299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err="1" smtClean="0"/>
              <a:t>ggy</a:t>
            </a:r>
            <a:r>
              <a:rPr kumimoji="1" lang="en-US" altLang="ja-JP" dirty="0" smtClean="0"/>
              <a:t>(</a:t>
            </a:r>
            <a:r>
              <a:rPr lang="en-US" altLang="ja-JP" dirty="0" err="1" smtClean="0"/>
              <a:t>yW</a:t>
            </a:r>
            <a:r>
              <a:rPr lang="en-US" altLang="ja-JP" dirty="0" smtClean="0"/>
              <a:t>)</a:t>
            </a:r>
            <a:r>
              <a:rPr lang="ja-JP" altLang="en-US" dirty="0" smtClean="0"/>
              <a:t>年</a:t>
            </a:r>
            <a:r>
              <a:rPr lang="en-US" altLang="ja-JP" dirty="0" err="1" smtClean="0"/>
              <a:t>yE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」　</a:t>
            </a:r>
            <a:r>
              <a:rPr lang="ja-JP" altLang="en-US" dirty="0" smtClean="0"/>
              <a:t>（変換先は和暦を指定）</a:t>
            </a:r>
            <a:endParaRPr kumimoji="1" lang="en-US" altLang="ja-JP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5076056" y="5183277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 smtClean="0"/>
              <a:t>29(2017)</a:t>
            </a:r>
            <a:r>
              <a:rPr lang="ja-JP" altLang="en-US" dirty="0" smtClean="0"/>
              <a:t>年丁</a:t>
            </a:r>
            <a:r>
              <a:rPr lang="ja-JP" altLang="en-US" dirty="0"/>
              <a:t>酉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19672" y="5183277"/>
            <a:ext cx="202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cxnSp>
        <p:nvCxnSpPr>
          <p:cNvPr id="30" name="直線矢印コネクタ 29"/>
          <p:cNvCxnSpPr>
            <a:stCxn id="29" idx="3"/>
            <a:endCxn id="24" idx="1"/>
          </p:cNvCxnSpPr>
          <p:nvPr/>
        </p:nvCxnSpPr>
        <p:spPr bwMode="auto">
          <a:xfrm>
            <a:off x="3642405" y="5367943"/>
            <a:ext cx="14336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" name="テキスト ボックス 3071"/>
          <p:cNvSpPr txBox="1"/>
          <p:nvPr/>
        </p:nvSpPr>
        <p:spPr>
          <a:xfrm>
            <a:off x="333375" y="234888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339933"/>
                </a:solidFill>
              </a:rPr>
              <a:t>書式指定の例</a:t>
            </a:r>
            <a:endParaRPr kumimoji="1" lang="ja-JP" altLang="en-US" b="1" dirty="0">
              <a:solidFill>
                <a:srgbClr val="339933"/>
              </a:solidFill>
            </a:endParaRPr>
          </a:p>
        </p:txBody>
      </p:sp>
      <p:sp>
        <p:nvSpPr>
          <p:cNvPr id="3073" name="テキスト ボックス 3072"/>
          <p:cNvSpPr txBox="1"/>
          <p:nvPr/>
        </p:nvSpPr>
        <p:spPr>
          <a:xfrm>
            <a:off x="2100390" y="5778840"/>
            <a:ext cx="4511171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ばらばらの書式の日付を揃えるのにも使える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入力書式の指定</a:t>
            </a:r>
            <a:endParaRPr kumimoji="1" lang="ja-JP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052736"/>
            <a:ext cx="84772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67544" y="2092206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ここに書式を</a:t>
            </a:r>
            <a:r>
              <a:rPr lang="ja-JP" altLang="en-US" b="1" dirty="0">
                <a:solidFill>
                  <a:srgbClr val="FF0000"/>
                </a:solidFill>
              </a:rPr>
              <a:t>入力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 flipH="1">
            <a:off x="1619672" y="1556792"/>
            <a:ext cx="288032" cy="5354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020272" y="209220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書式の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</a:rPr>
              <a:t>詳細情報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7574269" y="1352403"/>
            <a:ext cx="1236355" cy="4241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cxnSp>
        <p:nvCxnSpPr>
          <p:cNvPr id="8" name="直線コネクタ 7"/>
          <p:cNvCxnSpPr>
            <a:endCxn id="6" idx="0"/>
          </p:cNvCxnSpPr>
          <p:nvPr/>
        </p:nvCxnSpPr>
        <p:spPr bwMode="auto">
          <a:xfrm flipH="1">
            <a:off x="7574270" y="1776504"/>
            <a:ext cx="317274" cy="3157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テキスト ボックス 8"/>
          <p:cNvSpPr txBox="1"/>
          <p:nvPr/>
        </p:nvSpPr>
        <p:spPr>
          <a:xfrm>
            <a:off x="2680135" y="2092206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ここで型を指定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824151" y="1556792"/>
            <a:ext cx="307689" cy="5354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333375" y="263691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339933"/>
                </a:solidFill>
              </a:rPr>
              <a:t>書式指定の例</a:t>
            </a:r>
            <a:endParaRPr kumimoji="1" lang="ja-JP" altLang="en-US" b="1" dirty="0">
              <a:solidFill>
                <a:srgbClr val="339933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2996952"/>
            <a:ext cx="438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指定なし</a:t>
            </a:r>
            <a:r>
              <a:rPr lang="ja-JP" altLang="en-US" dirty="0" smtClean="0"/>
              <a:t>（型は暦日、変換先は和暦を指定）</a:t>
            </a:r>
            <a:endParaRPr kumimoji="1" lang="en-US" altLang="ja-JP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76056" y="3366284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i="1" dirty="0"/>
              <a:t>答えなし</a:t>
            </a:r>
            <a:endParaRPr kumimoji="1" lang="ja-JP" altLang="en-US" i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19672" y="3366284"/>
            <a:ext cx="2638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29(2017)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14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>
            <a:stCxn id="17" idx="3"/>
            <a:endCxn id="16" idx="1"/>
          </p:cNvCxnSpPr>
          <p:nvPr/>
        </p:nvCxnSpPr>
        <p:spPr bwMode="auto">
          <a:xfrm>
            <a:off x="4257958" y="3550950"/>
            <a:ext cx="81809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テキスト ボックス 19"/>
          <p:cNvSpPr txBox="1"/>
          <p:nvPr/>
        </p:nvSpPr>
        <p:spPr>
          <a:xfrm>
            <a:off x="3995936" y="3730510"/>
            <a:ext cx="3877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読み取り失敗（年までしか読めていない）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3528" y="4158372"/>
            <a:ext cx="534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「</a:t>
            </a:r>
            <a:r>
              <a:rPr lang="en-US" altLang="ja-JP" dirty="0" err="1" smtClean="0"/>
              <a:t>gaya</a:t>
            </a:r>
            <a:r>
              <a:rPr lang="en-US" altLang="ja-JP" dirty="0" smtClean="0"/>
              <a:t>(*)*Ma*da*</a:t>
            </a:r>
            <a:r>
              <a:rPr kumimoji="1" lang="ja-JP" altLang="en-US" dirty="0" smtClean="0"/>
              <a:t>」</a:t>
            </a:r>
            <a:r>
              <a:rPr lang="ja-JP" altLang="en-US" dirty="0" smtClean="0"/>
              <a:t>（型は暦日、変換先は和暦を指定）</a:t>
            </a:r>
            <a:endParaRPr kumimoji="1" lang="en-US" altLang="ja-JP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76056" y="4527704"/>
            <a:ext cx="202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29</a:t>
            </a:r>
            <a:r>
              <a:rPr lang="ja-JP" altLang="en-US" dirty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19672" y="4527704"/>
            <a:ext cx="2638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 smtClean="0"/>
              <a:t>29(2017</a:t>
            </a:r>
            <a:r>
              <a:rPr lang="en-US" altLang="ja-JP" dirty="0"/>
              <a:t>)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14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cxnSp>
        <p:nvCxnSpPr>
          <p:cNvPr id="24" name="直線矢印コネクタ 23"/>
          <p:cNvCxnSpPr>
            <a:stCxn id="23" idx="3"/>
            <a:endCxn id="22" idx="1"/>
          </p:cNvCxnSpPr>
          <p:nvPr/>
        </p:nvCxnSpPr>
        <p:spPr bwMode="auto">
          <a:xfrm>
            <a:off x="4257958" y="4712370"/>
            <a:ext cx="81809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3995936" y="4818638"/>
            <a:ext cx="3060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括弧を認識し、正しく読み取る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7544" y="5939988"/>
            <a:ext cx="4948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ちなみに、和暦の既定の</a:t>
            </a:r>
            <a:r>
              <a:rPr lang="ja-JP" altLang="en-US" sz="1600" dirty="0"/>
              <a:t>入力</a:t>
            </a:r>
            <a:r>
              <a:rPr kumimoji="1" lang="ja-JP" altLang="en-US" sz="1600" dirty="0" smtClean="0"/>
              <a:t>書式は、</a:t>
            </a:r>
            <a:r>
              <a:rPr lang="ja-JP" altLang="en-US" sz="1600" dirty="0" smtClean="0"/>
              <a:t>「</a:t>
            </a:r>
            <a:r>
              <a:rPr lang="en-US" altLang="ja-JP" sz="1600" dirty="0" err="1" smtClean="0"/>
              <a:t>ga</a:t>
            </a:r>
            <a:r>
              <a:rPr lang="en-US" altLang="ja-JP" sz="1600" dirty="0" smtClean="0"/>
              <a:t>*</a:t>
            </a:r>
            <a:r>
              <a:rPr lang="en-US" altLang="ja-JP" sz="1600" dirty="0" err="1" smtClean="0"/>
              <a:t>ya</a:t>
            </a:r>
            <a:r>
              <a:rPr lang="en-US" altLang="ja-JP" sz="1600" dirty="0" smtClean="0"/>
              <a:t>*Ma*da*</a:t>
            </a:r>
            <a:r>
              <a:rPr lang="ja-JP" altLang="en-US" sz="1600" dirty="0" smtClean="0"/>
              <a:t>」</a:t>
            </a:r>
            <a:endParaRPr kumimoji="1" lang="en-US" altLang="ja-JP" sz="16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19672" y="5157192"/>
            <a:ext cx="2099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 smtClean="0"/>
              <a:t>29</a:t>
            </a:r>
            <a:r>
              <a:rPr lang="ja-JP" altLang="en-US" dirty="0" smtClean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14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76056" y="5157192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i="1" dirty="0"/>
              <a:t>答えなし</a:t>
            </a:r>
            <a:endParaRPr kumimoji="1" lang="ja-JP" altLang="en-US" i="1" dirty="0"/>
          </a:p>
        </p:txBody>
      </p:sp>
      <p:cxnSp>
        <p:nvCxnSpPr>
          <p:cNvPr id="31" name="直線矢印コネクタ 30"/>
          <p:cNvCxnSpPr/>
          <p:nvPr/>
        </p:nvCxnSpPr>
        <p:spPr bwMode="auto">
          <a:xfrm>
            <a:off x="3719349" y="5341858"/>
            <a:ext cx="135670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テキスト ボックス 32"/>
          <p:cNvSpPr txBox="1"/>
          <p:nvPr/>
        </p:nvSpPr>
        <p:spPr>
          <a:xfrm>
            <a:off x="3995936" y="5500693"/>
            <a:ext cx="3326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括弧が無いので、書式に合わない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0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その他</a:t>
            </a:r>
            <a:r>
              <a:rPr lang="ja-JP" altLang="en-US" dirty="0" smtClean="0"/>
              <a:t>の機能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115452"/>
            <a:ext cx="289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C00000"/>
                </a:solidFill>
              </a:rPr>
              <a:t>いわゆる「幽霊日付」の扱い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1" y="1556792"/>
            <a:ext cx="202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昭和</a:t>
            </a:r>
            <a:r>
              <a:rPr lang="en-US" altLang="ja-JP" dirty="0" smtClean="0"/>
              <a:t>80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6169" y="1556792"/>
            <a:ext cx="20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17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24</a:t>
            </a:r>
            <a:r>
              <a:rPr lang="ja-JP" altLang="en-US" dirty="0"/>
              <a:t>日</a:t>
            </a:r>
          </a:p>
        </p:txBody>
      </p:sp>
      <p:cxnSp>
        <p:nvCxnSpPr>
          <p:cNvPr id="7" name="直線矢印コネクタ 6"/>
          <p:cNvCxnSpPr>
            <a:stCxn id="5" idx="3"/>
            <a:endCxn id="6" idx="1"/>
          </p:cNvCxnSpPr>
          <p:nvPr/>
        </p:nvCxnSpPr>
        <p:spPr bwMode="auto">
          <a:xfrm>
            <a:off x="2922324" y="1741458"/>
            <a:ext cx="103384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正方形/長方形 9"/>
          <p:cNvSpPr/>
          <p:nvPr/>
        </p:nvSpPr>
        <p:spPr>
          <a:xfrm>
            <a:off x="899591" y="2054919"/>
            <a:ext cx="2253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天平</a:t>
            </a:r>
            <a:r>
              <a:rPr lang="en-US" altLang="ja-JP" dirty="0"/>
              <a:t>1277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24</a:t>
            </a:r>
            <a:r>
              <a:rPr lang="ja-JP" altLang="en-US" dirty="0"/>
              <a:t>日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56169" y="2054919"/>
            <a:ext cx="20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17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24</a:t>
            </a:r>
            <a:r>
              <a:rPr lang="ja-JP" altLang="en-US" dirty="0"/>
              <a:t>日</a:t>
            </a: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153157" y="2239585"/>
            <a:ext cx="80301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正方形/長方形 14"/>
          <p:cNvSpPr/>
          <p:nvPr/>
        </p:nvSpPr>
        <p:spPr>
          <a:xfrm>
            <a:off x="890092" y="249289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16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/>
              <a:t>日</a:t>
            </a:r>
          </a:p>
        </p:txBody>
      </p:sp>
      <p:cxnSp>
        <p:nvCxnSpPr>
          <p:cNvPr id="16" name="直線矢印コネクタ 15"/>
          <p:cNvCxnSpPr>
            <a:stCxn id="15" idx="3"/>
          </p:cNvCxnSpPr>
          <p:nvPr/>
        </p:nvCxnSpPr>
        <p:spPr bwMode="auto">
          <a:xfrm>
            <a:off x="2921417" y="2677562"/>
            <a:ext cx="10347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正方形/長方形 17"/>
          <p:cNvSpPr/>
          <p:nvPr/>
        </p:nvSpPr>
        <p:spPr>
          <a:xfrm>
            <a:off x="3958509" y="249289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 smtClean="0"/>
              <a:t>16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</a:t>
            </a:r>
            <a:r>
              <a:rPr lang="ja-JP" altLang="en-US" dirty="0" smtClean="0"/>
              <a:t>日</a:t>
            </a:r>
            <a:endParaRPr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78902" y="2348880"/>
            <a:ext cx="2946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0000"/>
                </a:solidFill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</a:rPr>
              <a:t>失敗、年までしか読めてない</a:t>
            </a:r>
            <a:r>
              <a:rPr lang="en-US" altLang="ja-JP" sz="1600" dirty="0" smtClean="0">
                <a:solidFill>
                  <a:srgbClr val="FF0000"/>
                </a:solidFill>
              </a:rPr>
              <a:t/>
            </a:r>
            <a:br>
              <a:rPr lang="en-US" altLang="ja-JP" sz="1600" dirty="0" smtClean="0">
                <a:solidFill>
                  <a:srgbClr val="FF0000"/>
                </a:solidFill>
              </a:rPr>
            </a:br>
            <a:r>
              <a:rPr lang="en-US" altLang="ja-JP" sz="1600" dirty="0" smtClean="0">
                <a:solidFill>
                  <a:srgbClr val="FF0000"/>
                </a:solidFill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</a:rPr>
              <a:t>型</a:t>
            </a:r>
            <a:r>
              <a:rPr lang="ja-JP" altLang="en-US" sz="1600" dirty="0" smtClean="0">
                <a:solidFill>
                  <a:srgbClr val="FF0000"/>
                </a:solidFill>
              </a:rPr>
              <a:t>を「暦日」とすると、答えなし</a:t>
            </a:r>
            <a:endParaRPr lang="en-US" altLang="ja-JP" sz="1600" dirty="0" smtClean="0">
              <a:solidFill>
                <a:srgbClr val="FF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99591" y="2933655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17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55</a:t>
            </a:r>
            <a:r>
              <a:rPr lang="ja-JP" altLang="en-US" dirty="0"/>
              <a:t>日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956169" y="2933655"/>
            <a:ext cx="20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17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24</a:t>
            </a:r>
            <a:r>
              <a:rPr lang="ja-JP" altLang="en-US" dirty="0"/>
              <a:t>日</a:t>
            </a:r>
          </a:p>
        </p:txBody>
      </p:sp>
      <p:cxnSp>
        <p:nvCxnSpPr>
          <p:cNvPr id="22" name="直線矢印コネクタ 21"/>
          <p:cNvCxnSpPr/>
          <p:nvPr/>
        </p:nvCxnSpPr>
        <p:spPr bwMode="auto">
          <a:xfrm>
            <a:off x="2930916" y="3118321"/>
            <a:ext cx="102525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5978902" y="2933655"/>
            <a:ext cx="3041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339933"/>
                </a:solidFill>
              </a:rPr>
              <a:t>※</a:t>
            </a:r>
            <a:r>
              <a:rPr lang="ja-JP" altLang="en-US" sz="1600" dirty="0" smtClean="0">
                <a:solidFill>
                  <a:srgbClr val="339933"/>
                </a:solidFill>
              </a:rPr>
              <a:t>月の大小を間違えても大丈夫</a:t>
            </a:r>
            <a:endParaRPr lang="en-US" altLang="ja-JP" sz="1600" dirty="0" smtClean="0">
              <a:solidFill>
                <a:srgbClr val="339933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1520" y="3919488"/>
            <a:ext cx="2510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C00000"/>
                </a:solidFill>
              </a:rPr>
              <a:t>西暦の「紀元前」の表現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70596" y="4288820"/>
            <a:ext cx="1685180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dirty="0"/>
              <a:t>紀元前</a:t>
            </a:r>
            <a:r>
              <a:rPr lang="en-US" altLang="ja-JP" dirty="0"/>
              <a:t>3</a:t>
            </a:r>
            <a:r>
              <a:rPr lang="ja-JP" altLang="en-US" dirty="0"/>
              <a:t>世紀</a:t>
            </a:r>
          </a:p>
          <a:p>
            <a:r>
              <a:rPr lang="ja-JP" altLang="en-US" dirty="0"/>
              <a:t>前</a:t>
            </a:r>
            <a:r>
              <a:rPr lang="en-US" altLang="ja-JP" dirty="0"/>
              <a:t>8c</a:t>
            </a:r>
          </a:p>
          <a:p>
            <a:r>
              <a:rPr lang="en-US" altLang="ja-JP" dirty="0"/>
              <a:t>BCE 123-04</a:t>
            </a:r>
          </a:p>
          <a:p>
            <a:r>
              <a:rPr lang="en-US" altLang="ja-JP" dirty="0"/>
              <a:t>BC 24-5-6</a:t>
            </a:r>
          </a:p>
          <a:p>
            <a:r>
              <a:rPr lang="en-US" altLang="ja-JP" dirty="0"/>
              <a:t>AD 345-2-1</a:t>
            </a:r>
          </a:p>
        </p:txBody>
      </p:sp>
      <p:cxnSp>
        <p:nvCxnSpPr>
          <p:cNvPr id="28" name="直線矢印コネクタ 27"/>
          <p:cNvCxnSpPr/>
          <p:nvPr/>
        </p:nvCxnSpPr>
        <p:spPr bwMode="auto">
          <a:xfrm flipV="1">
            <a:off x="2555776" y="5023209"/>
            <a:ext cx="1400393" cy="85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正方形/長方形 28"/>
          <p:cNvSpPr/>
          <p:nvPr/>
        </p:nvSpPr>
        <p:spPr>
          <a:xfrm>
            <a:off x="3956169" y="4288820"/>
            <a:ext cx="2560047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dirty="0"/>
              <a:t>B.C.E. 3rd century</a:t>
            </a:r>
          </a:p>
          <a:p>
            <a:r>
              <a:rPr lang="en-US" altLang="ja-JP" dirty="0"/>
              <a:t>B.C.E. 8th century</a:t>
            </a:r>
          </a:p>
          <a:p>
            <a:r>
              <a:rPr lang="en-US" altLang="ja-JP" dirty="0"/>
              <a:t>B.C.E. 0123 April</a:t>
            </a:r>
          </a:p>
          <a:p>
            <a:r>
              <a:rPr lang="en-US" altLang="ja-JP" dirty="0"/>
              <a:t>B.C.E. 0024 May 06</a:t>
            </a:r>
          </a:p>
          <a:p>
            <a:r>
              <a:rPr lang="en-US" altLang="ja-JP" dirty="0"/>
              <a:t>C.E. 0345 February 01</a:t>
            </a:r>
          </a:p>
        </p:txBody>
      </p:sp>
    </p:spTree>
    <p:extLst>
      <p:ext uri="{BB962C8B-B14F-4D97-AF65-F5344CB8AC3E}">
        <p14:creationId xmlns:p14="http://schemas.microsoft.com/office/powerpoint/2010/main" val="23044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最後に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00900" y="1918573"/>
            <a:ext cx="6876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ページや論文</a:t>
            </a:r>
            <a:r>
              <a:rPr kumimoji="1" lang="ja-JP" altLang="en-US" dirty="0" smtClean="0"/>
              <a:t>等で</a:t>
            </a:r>
            <a:r>
              <a:rPr kumimoji="1" lang="ja-JP" altLang="en-US" dirty="0" smtClean="0"/>
              <a:t>の「</a:t>
            </a:r>
            <a:r>
              <a:rPr lang="en-US" altLang="ja-JP" dirty="0" smtClean="0"/>
              <a:t>HuTime</a:t>
            </a:r>
            <a:r>
              <a:rPr lang="ja-JP" altLang="en-US" dirty="0" smtClean="0"/>
              <a:t> 暦変換サービス」</a:t>
            </a:r>
            <a:r>
              <a:rPr kumimoji="1" lang="ja-JP" altLang="en-US" dirty="0" smtClean="0"/>
              <a:t>を利用した場合、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その旨明記</a:t>
            </a:r>
            <a:r>
              <a:rPr kumimoji="1" lang="ja-JP" altLang="en-US" dirty="0" smtClean="0"/>
              <a:t>していただけると、大変助かります・・・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34731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C00000"/>
                </a:solidFill>
              </a:rPr>
              <a:t>最新情報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3842464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339933"/>
                </a:solidFill>
              </a:rPr>
              <a:t>ホームページ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18522" y="3833172"/>
            <a:ext cx="231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www.hutime.jp/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1600" y="4193212"/>
            <a:ext cx="9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339933"/>
                </a:solidFill>
              </a:rPr>
              <a:t>Twitter</a:t>
            </a:r>
            <a:endParaRPr lang="ja-JP" altLang="en-US" b="1" dirty="0">
              <a:solidFill>
                <a:srgbClr val="339933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18522" y="4211796"/>
            <a:ext cx="1487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altLang="ja-JP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HuTimeJP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1515351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C00000"/>
                </a:solidFill>
              </a:rPr>
              <a:t>利用に際して、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4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 bwMode="auto">
          <a:xfrm>
            <a:off x="3971499" y="962695"/>
            <a:ext cx="3048773" cy="666105"/>
          </a:xfrm>
          <a:prstGeom prst="round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25601" name="Rectangle 5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時間情報システム </a:t>
            </a:r>
            <a:r>
              <a:rPr lang="en-US" altLang="ja-JP" dirty="0" smtClean="0"/>
              <a:t>HuTime </a:t>
            </a:r>
            <a:endParaRPr lang="ja-JP" alt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16810"/>
            <a:ext cx="7530279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683568" y="842427"/>
            <a:ext cx="27731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GIS</a:t>
            </a:r>
            <a:r>
              <a:rPr kumimoji="1" lang="ja-JP" altLang="en-US" sz="1600" dirty="0" smtClean="0"/>
              <a:t>の時間情報版</a:t>
            </a:r>
            <a:endParaRPr kumimoji="1" lang="en-US" altLang="ja-JP" sz="1600" dirty="0" smtClean="0"/>
          </a:p>
          <a:p>
            <a:pPr marL="144000" indent="-144000">
              <a:buFont typeface="Arial" panose="020B0604020202020204" pitchFamily="34" charset="0"/>
              <a:buChar char="•"/>
            </a:pPr>
            <a:r>
              <a:rPr kumimoji="1" lang="ja-JP" altLang="en-US" sz="1600" dirty="0" smtClean="0"/>
              <a:t>年表とグラフを同時に扱える</a:t>
            </a:r>
            <a:endParaRPr lang="en-US" altLang="ja-JP" sz="1600" dirty="0"/>
          </a:p>
          <a:p>
            <a:pPr marL="144000" indent="-144000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GIS</a:t>
            </a:r>
            <a:r>
              <a:rPr kumimoji="1" lang="ja-JP" altLang="en-US" sz="1600" dirty="0" err="1" smtClean="0"/>
              <a:t>のような</a:t>
            </a:r>
            <a:r>
              <a:rPr kumimoji="1" lang="ja-JP" altLang="en-US" sz="1600" dirty="0" smtClean="0"/>
              <a:t>操作性</a:t>
            </a:r>
            <a:endParaRPr kumimoji="1" lang="en-US" altLang="ja-JP" sz="16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10734" y="1213301"/>
            <a:ext cx="2221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http://www.hutime.jp/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71499" y="962695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0070C0"/>
                </a:solidFill>
              </a:rPr>
              <a:t>ダウンロード 先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0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本日のチュートリアル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26876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339933"/>
                </a:solidFill>
              </a:rPr>
              <a:t>今回は時間も限られているので</a:t>
            </a:r>
            <a:r>
              <a:rPr lang="ja-JP" altLang="en-US" b="1" dirty="0">
                <a:solidFill>
                  <a:srgbClr val="339933"/>
                </a:solidFill>
              </a:rPr>
              <a:t>・・・</a:t>
            </a:r>
            <a:endParaRPr kumimoji="1" lang="ja-JP" altLang="en-US" b="1" dirty="0">
              <a:solidFill>
                <a:srgbClr val="339933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772816"/>
            <a:ext cx="5011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HuTime</a:t>
            </a:r>
            <a:r>
              <a:rPr lang="ja-JP" altLang="en-US" sz="2000" dirty="0" smtClean="0"/>
              <a:t> プロジェクトのサービスの一環である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1720" y="2420888"/>
            <a:ext cx="5051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600" b="1" dirty="0" smtClean="0">
                <a:solidFill>
                  <a:srgbClr val="C00000"/>
                </a:solidFill>
              </a:rPr>
              <a:t>HuTime</a:t>
            </a:r>
            <a:r>
              <a:rPr lang="ja-JP" altLang="en-US" sz="3600" b="1" dirty="0" smtClean="0">
                <a:solidFill>
                  <a:srgbClr val="C00000"/>
                </a:solidFill>
              </a:rPr>
              <a:t> 暦変換サービス</a:t>
            </a:r>
            <a:endParaRPr kumimoji="1" lang="ja-JP" alt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35413" y="3574681"/>
            <a:ext cx="2924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を体験していただきます。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72225" y="4623519"/>
            <a:ext cx="41222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b="1" u="sng" dirty="0" smtClean="0">
                <a:solidFill>
                  <a:srgbClr val="002060"/>
                </a:solidFill>
              </a:rPr>
              <a:t>Web</a:t>
            </a:r>
            <a:r>
              <a:rPr lang="ja-JP" altLang="en-US" sz="2400" b="1" u="sng" dirty="0" smtClean="0">
                <a:solidFill>
                  <a:srgbClr val="002060"/>
                </a:solidFill>
              </a:rPr>
              <a:t>ブラウザで</a:t>
            </a:r>
            <a:r>
              <a:rPr lang="ja-JP" altLang="en-US" sz="2400" b="1" u="sng" dirty="0">
                <a:solidFill>
                  <a:srgbClr val="002060"/>
                </a:solidFill>
              </a:rPr>
              <a:t>操作</a:t>
            </a:r>
            <a:r>
              <a:rPr lang="ja-JP" altLang="en-US" sz="2400" b="1" u="sng" dirty="0" smtClean="0">
                <a:solidFill>
                  <a:srgbClr val="002060"/>
                </a:solidFill>
              </a:rPr>
              <a:t>できます。</a:t>
            </a:r>
            <a:r>
              <a:rPr lang="en-US" altLang="ja-JP" sz="2400" b="1" u="sng" dirty="0" smtClean="0">
                <a:solidFill>
                  <a:srgbClr val="002060"/>
                </a:solidFill>
              </a:rPr>
              <a:t/>
            </a:r>
            <a:br>
              <a:rPr lang="en-US" altLang="ja-JP" sz="2400" b="1" u="sng" dirty="0" smtClean="0">
                <a:solidFill>
                  <a:srgbClr val="002060"/>
                </a:solidFill>
              </a:rPr>
            </a:br>
            <a:r>
              <a:rPr lang="ja-JP" altLang="en-US" sz="2000" b="1" dirty="0" smtClean="0">
                <a:solidFill>
                  <a:srgbClr val="002060"/>
                </a:solidFill>
              </a:rPr>
              <a:t>（タブレット等でも可）</a:t>
            </a:r>
            <a:endParaRPr kumimoji="1" lang="ja-JP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アクセス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5651956"/>
            <a:ext cx="5275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://www.hutime.jp/basicdata/calendar/form.html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137" y="1196752"/>
            <a:ext cx="2530823" cy="189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 bwMode="auto">
          <a:xfrm>
            <a:off x="6330137" y="2708920"/>
            <a:ext cx="546119" cy="14401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30964" y="3270207"/>
            <a:ext cx="219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HuTime</a:t>
            </a:r>
            <a:r>
              <a:rPr kumimoji="1" lang="ja-JP" altLang="en-US" sz="1400" dirty="0" smtClean="0"/>
              <a:t>ホームにリンクあり</a:t>
            </a:r>
            <a:endParaRPr kumimoji="1" lang="ja-JP" altLang="en-US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86" y="1204958"/>
            <a:ext cx="5629275" cy="420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線コネクタ 6"/>
          <p:cNvCxnSpPr>
            <a:stCxn id="4" idx="4"/>
          </p:cNvCxnSpPr>
          <p:nvPr/>
        </p:nvCxnSpPr>
        <p:spPr bwMode="auto">
          <a:xfrm>
            <a:off x="6603197" y="2852936"/>
            <a:ext cx="345067" cy="4320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グループ化 9"/>
          <p:cNvGrpSpPr/>
          <p:nvPr/>
        </p:nvGrpSpPr>
        <p:grpSpPr>
          <a:xfrm>
            <a:off x="6484441" y="4295275"/>
            <a:ext cx="2222214" cy="724434"/>
            <a:chOff x="6330138" y="4365104"/>
            <a:chExt cx="2222214" cy="724434"/>
          </a:xfrm>
        </p:grpSpPr>
        <p:sp>
          <p:nvSpPr>
            <p:cNvPr id="8" name="角丸四角形 7"/>
            <p:cNvSpPr/>
            <p:nvPr/>
          </p:nvSpPr>
          <p:spPr bwMode="auto">
            <a:xfrm>
              <a:off x="6330138" y="4365104"/>
              <a:ext cx="2222214" cy="724434"/>
            </a:xfrm>
            <a:prstGeom prst="roundRect">
              <a:avLst/>
            </a:pr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423178" y="4434934"/>
              <a:ext cx="20361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solidFill>
                    <a:srgbClr val="0070C0"/>
                  </a:solidFill>
                </a:rPr>
                <a:t>頻繁</a:t>
              </a:r>
              <a:r>
                <a:rPr lang="ja-JP" altLang="en-US" sz="1600" dirty="0" smtClean="0">
                  <a:solidFill>
                    <a:srgbClr val="0070C0"/>
                  </a:solidFill>
                </a:rPr>
                <a:t>に使うなら、</a:t>
              </a:r>
              <a:endParaRPr lang="en-US" altLang="ja-JP" sz="1600" dirty="0" smtClean="0">
                <a:solidFill>
                  <a:srgbClr val="0070C0"/>
                </a:solidFill>
              </a:endParaRPr>
            </a:p>
            <a:p>
              <a:r>
                <a:rPr kumimoji="1" lang="ja-JP" altLang="en-US" sz="1600" dirty="0" smtClean="0">
                  <a:solidFill>
                    <a:srgbClr val="0070C0"/>
                  </a:solidFill>
                </a:rPr>
                <a:t>ブックマークがお勧め</a:t>
              </a:r>
              <a:endParaRPr kumimoji="1" lang="ja-JP" altLang="en-US" sz="16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6484441" y="5279580"/>
            <a:ext cx="1740011" cy="444126"/>
            <a:chOff x="6163731" y="5747457"/>
            <a:chExt cx="1740011" cy="444126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6163731" y="5747457"/>
              <a:ext cx="1684363" cy="307777"/>
              <a:chOff x="1576531" y="5727975"/>
              <a:chExt cx="1684363" cy="307777"/>
            </a:xfrm>
          </p:grpSpPr>
          <p:sp>
            <p:nvSpPr>
              <p:cNvPr id="15" name="テキスト ボックス 14"/>
              <p:cNvSpPr txBox="1"/>
              <p:nvPr/>
            </p:nvSpPr>
            <p:spPr>
              <a:xfrm>
                <a:off x="1576531" y="5727975"/>
                <a:ext cx="979245" cy="30777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0000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12700"/>
              </a:sp3d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HuTime</a:t>
                </a:r>
                <a:endParaRPr kumimoji="1"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 bwMode="auto">
              <a:xfrm>
                <a:off x="2626647" y="5737716"/>
                <a:ext cx="634247" cy="288294"/>
              </a:xfrm>
              <a:prstGeom prst="rect">
                <a:avLst/>
              </a:prstGeom>
              <a:solidFill>
                <a:srgbClr val="EAEAEA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  <a:ea typeface="ＭＳ Ｐゴシック" charset="-128"/>
                  </a:rPr>
                  <a:t>検索</a:t>
                </a:r>
              </a:p>
            </p:txBody>
          </p:sp>
        </p:grpSp>
        <p:sp>
          <p:nvSpPr>
            <p:cNvPr id="14" name="下矢印 13"/>
            <p:cNvSpPr/>
            <p:nvPr/>
          </p:nvSpPr>
          <p:spPr bwMode="auto">
            <a:xfrm rot="8657242">
              <a:off x="7720066" y="5955198"/>
              <a:ext cx="183676" cy="236385"/>
            </a:xfrm>
            <a:prstGeom prst="downArrow">
              <a:avLst>
                <a:gd name="adj1" fmla="val 39703"/>
                <a:gd name="adj2" fmla="val 84377"/>
              </a:avLst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 smtClean="0"/>
                <a:t>　　　　　　　　　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888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基本操作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80728"/>
            <a:ext cx="5629275" cy="420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円/楕円 2"/>
          <p:cNvSpPr/>
          <p:nvPr/>
        </p:nvSpPr>
        <p:spPr bwMode="auto">
          <a:xfrm>
            <a:off x="2202181" y="2924944"/>
            <a:ext cx="1224136" cy="4320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274" y="5661248"/>
            <a:ext cx="2082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（１）日付を入れる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直線コネクタ 5"/>
          <p:cNvCxnSpPr>
            <a:stCxn id="3" idx="4"/>
            <a:endCxn id="4" idx="0"/>
          </p:cNvCxnSpPr>
          <p:nvPr/>
        </p:nvCxnSpPr>
        <p:spPr bwMode="auto">
          <a:xfrm flipH="1">
            <a:off x="1422585" y="3356992"/>
            <a:ext cx="1391664" cy="23042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円/楕円 11"/>
          <p:cNvSpPr/>
          <p:nvPr/>
        </p:nvSpPr>
        <p:spPr bwMode="auto">
          <a:xfrm>
            <a:off x="4047688" y="3108828"/>
            <a:ext cx="812344" cy="37492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843808" y="5661248"/>
            <a:ext cx="2515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（２）変換ボタンを押す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</p:txBody>
      </p:sp>
      <p:cxnSp>
        <p:nvCxnSpPr>
          <p:cNvPr id="15" name="直線コネクタ 14"/>
          <p:cNvCxnSpPr>
            <a:stCxn id="12" idx="4"/>
            <a:endCxn id="14" idx="0"/>
          </p:cNvCxnSpPr>
          <p:nvPr/>
        </p:nvCxnSpPr>
        <p:spPr bwMode="auto">
          <a:xfrm flipH="1">
            <a:off x="4101524" y="3483756"/>
            <a:ext cx="352336" cy="21774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テキスト ボックス 18"/>
          <p:cNvSpPr txBox="1"/>
          <p:nvPr/>
        </p:nvSpPr>
        <p:spPr>
          <a:xfrm>
            <a:off x="5868144" y="566124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（３）結果が出力される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4860032" y="2924944"/>
            <a:ext cx="1224136" cy="4320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cxnSp>
        <p:nvCxnSpPr>
          <p:cNvPr id="23" name="直線コネクタ 22"/>
          <p:cNvCxnSpPr>
            <a:stCxn id="21" idx="4"/>
            <a:endCxn id="19" idx="0"/>
          </p:cNvCxnSpPr>
          <p:nvPr/>
        </p:nvCxnSpPr>
        <p:spPr bwMode="auto">
          <a:xfrm>
            <a:off x="5472100" y="3356992"/>
            <a:ext cx="1682614" cy="230425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483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入力データ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1520" y="1594898"/>
            <a:ext cx="3960440" cy="390876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dirty="0"/>
              <a:t>寛正</a:t>
            </a:r>
            <a:r>
              <a:rPr lang="en-US" altLang="zh-CN" dirty="0" smtClean="0"/>
              <a:t>5</a:t>
            </a:r>
            <a:r>
              <a:rPr lang="zh-CN" altLang="en-US" dirty="0" smtClean="0"/>
              <a:t>年</a:t>
            </a:r>
            <a:r>
              <a:rPr lang="ja-JP" altLang="en-US" dirty="0"/>
              <a:t>１１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26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zh-CN" altLang="en-US" dirty="0" smtClean="0"/>
              <a:t>文政</a:t>
            </a:r>
            <a:r>
              <a:rPr lang="en-US" altLang="ja-JP" dirty="0" smtClean="0"/>
              <a:t>5</a:t>
            </a:r>
            <a:r>
              <a:rPr lang="zh-CN" altLang="en-US" dirty="0" smtClean="0"/>
              <a:t>年</a:t>
            </a:r>
            <a:r>
              <a:rPr lang="ja-JP" altLang="en-US" dirty="0" smtClean="0"/>
              <a:t>閏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zh-CN" altLang="en-US" dirty="0" smtClean="0"/>
              <a:t>承</a:t>
            </a:r>
            <a:r>
              <a:rPr lang="zh-CN" altLang="en-US" dirty="0"/>
              <a:t>平五年十月廿</a:t>
            </a:r>
            <a:r>
              <a:rPr lang="zh-CN" altLang="en-US" dirty="0" smtClean="0"/>
              <a:t>一日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zh-CN" altLang="en-US" dirty="0" smtClean="0"/>
              <a:t>承和壬戌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zh-CN" altLang="en-US" dirty="0" smtClean="0"/>
              <a:t>天安</a:t>
            </a:r>
            <a:r>
              <a:rPr lang="zh-CN" altLang="en-US" dirty="0"/>
              <a:t>元年二月丙</a:t>
            </a:r>
            <a:r>
              <a:rPr lang="zh-CN" altLang="en-US" dirty="0" smtClean="0"/>
              <a:t>申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zh-CN" altLang="en-US" dirty="0" smtClean="0"/>
              <a:t>寛</a:t>
            </a:r>
            <a:r>
              <a:rPr lang="zh-CN" altLang="en-US" dirty="0"/>
              <a:t>治五年十一月朔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zh-CN" altLang="en-US" dirty="0" smtClean="0"/>
              <a:t>文化九</a:t>
            </a:r>
            <a:r>
              <a:rPr lang="zh-CN" altLang="en-US" dirty="0"/>
              <a:t>壬申歳正月</a:t>
            </a:r>
            <a:r>
              <a:rPr lang="zh-CN" altLang="en-US" dirty="0" smtClean="0"/>
              <a:t>廿日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zh-CN" altLang="en-US" dirty="0" smtClean="0"/>
              <a:t>天安</a:t>
            </a:r>
            <a:r>
              <a:rPr lang="zh-CN" altLang="en-US" dirty="0"/>
              <a:t>元年二月丙</a:t>
            </a:r>
            <a:r>
              <a:rPr lang="zh-CN" altLang="en-US" dirty="0" smtClean="0"/>
              <a:t>申</a:t>
            </a:r>
            <a:endParaRPr lang="en-US" altLang="zh-CN" dirty="0" smtClean="0"/>
          </a:p>
          <a:p>
            <a:pPr>
              <a:spcAft>
                <a:spcPts val="600"/>
              </a:spcAft>
            </a:pPr>
            <a:r>
              <a:rPr lang="ja-JP" altLang="en-US" dirty="0" smtClean="0"/>
              <a:t>慶應</a:t>
            </a:r>
            <a:endParaRPr lang="en-US" altLang="ja-JP" dirty="0" smtClean="0"/>
          </a:p>
          <a:p>
            <a:pPr>
              <a:spcAft>
                <a:spcPts val="600"/>
              </a:spcAft>
            </a:pPr>
            <a:endParaRPr lang="en-US" altLang="ja-JP" dirty="0"/>
          </a:p>
          <a:p>
            <a:pPr>
              <a:spcAft>
                <a:spcPts val="600"/>
              </a:spcAft>
            </a:pP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44008" y="4202504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kumimoji="1" lang="ja-JP" altLang="en-US" dirty="0" smtClean="0">
                <a:solidFill>
                  <a:srgbClr val="FF0000"/>
                </a:solidFill>
              </a:rPr>
              <a:t>朔日、晦日、元日の表記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44008" y="2120895"/>
            <a:ext cx="336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lang="ja-JP" altLang="en-US" dirty="0">
                <a:solidFill>
                  <a:srgbClr val="FF0000"/>
                </a:solidFill>
              </a:rPr>
              <a:t>型（日、月、年、年号など）の</a:t>
            </a:r>
            <a:r>
              <a:rPr lang="ja-JP" altLang="en-US" dirty="0" smtClean="0">
                <a:solidFill>
                  <a:srgbClr val="FF0000"/>
                </a:solidFill>
              </a:rPr>
              <a:t>混在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44008" y="2618328"/>
            <a:ext cx="268022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kumimoji="1" lang="ja-JP" altLang="en-US" dirty="0" smtClean="0">
                <a:solidFill>
                  <a:srgbClr val="FF0000"/>
                </a:solidFill>
              </a:rPr>
              <a:t>漢数字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sz="1600" dirty="0" smtClean="0">
                <a:solidFill>
                  <a:srgbClr val="FF0000"/>
                </a:solidFill>
              </a:rPr>
              <a:t>廿、二〇、二十などの違い</a:t>
            </a:r>
            <a:r>
              <a:rPr lang="en-US" altLang="ja-JP" sz="1600" dirty="0" smtClean="0">
                <a:solidFill>
                  <a:srgbClr val="FF0000"/>
                </a:solidFill>
              </a:rPr>
              <a:t/>
            </a:r>
            <a:br>
              <a:rPr lang="en-US" altLang="ja-JP" sz="1600" dirty="0" smtClean="0">
                <a:solidFill>
                  <a:srgbClr val="FF0000"/>
                </a:solidFill>
              </a:rPr>
            </a:br>
            <a:r>
              <a:rPr kumimoji="1" lang="ja-JP" altLang="en-US" sz="1600" dirty="0" smtClean="0">
                <a:solidFill>
                  <a:srgbClr val="FF0000"/>
                </a:solidFill>
              </a:rPr>
              <a:t>弐拾、壱などの大字の使用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44008" y="3555142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kumimoji="1" lang="ja-JP" altLang="en-US" dirty="0" smtClean="0">
                <a:solidFill>
                  <a:srgbClr val="FF0000"/>
                </a:solidFill>
              </a:rPr>
              <a:t>干支による年、日の指定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4008" y="4778568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lang="ja-JP" altLang="en-US" dirty="0" smtClean="0">
                <a:solidFill>
                  <a:srgbClr val="FF0000"/>
                </a:solidFill>
              </a:rPr>
              <a:t>正月、元年の表記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44008" y="5219908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kumimoji="1" lang="ja-JP" altLang="en-US" dirty="0" smtClean="0">
                <a:solidFill>
                  <a:srgbClr val="FF0000"/>
                </a:solidFill>
              </a:rPr>
              <a:t>旧字、異体字の使用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41599" y="1547500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lang="ja-JP" altLang="en-US" dirty="0" smtClean="0">
                <a:solidFill>
                  <a:srgbClr val="FF0000"/>
                </a:solidFill>
              </a:rPr>
              <a:t>半角数字、全角数字の混在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969800"/>
            <a:ext cx="3719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339933"/>
                </a:solidFill>
              </a:rPr>
              <a:t>さまざまな日付の表現に柔軟に対応</a:t>
            </a:r>
            <a:endParaRPr kumimoji="1" lang="ja-JP" altLang="en-US" b="1" dirty="0">
              <a:solidFill>
                <a:srgbClr val="339933"/>
              </a:solidFill>
            </a:endParaRPr>
          </a:p>
        </p:txBody>
      </p:sp>
      <p:cxnSp>
        <p:nvCxnSpPr>
          <p:cNvPr id="15" name="直線コネクタ 14"/>
          <p:cNvCxnSpPr>
            <a:stCxn id="12" idx="1"/>
          </p:cNvCxnSpPr>
          <p:nvPr/>
        </p:nvCxnSpPr>
        <p:spPr bwMode="auto">
          <a:xfrm flipH="1">
            <a:off x="2231741" y="1732166"/>
            <a:ext cx="2409858" cy="33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コネクタ 15"/>
          <p:cNvCxnSpPr>
            <a:stCxn id="6" idx="1"/>
          </p:cNvCxnSpPr>
          <p:nvPr/>
        </p:nvCxnSpPr>
        <p:spPr bwMode="auto">
          <a:xfrm flipH="1" flipV="1">
            <a:off x="1835638" y="2120895"/>
            <a:ext cx="2808370" cy="1846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コネクタ 17"/>
          <p:cNvCxnSpPr>
            <a:stCxn id="7" idx="1"/>
          </p:cNvCxnSpPr>
          <p:nvPr/>
        </p:nvCxnSpPr>
        <p:spPr bwMode="auto">
          <a:xfrm flipH="1" flipV="1">
            <a:off x="2483770" y="2453467"/>
            <a:ext cx="2160238" cy="5957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>
            <a:stCxn id="8" idx="1"/>
          </p:cNvCxnSpPr>
          <p:nvPr/>
        </p:nvCxnSpPr>
        <p:spPr bwMode="auto">
          <a:xfrm flipH="1" flipV="1">
            <a:off x="2807804" y="3049215"/>
            <a:ext cx="1836204" cy="6905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右中かっこ 23"/>
          <p:cNvSpPr/>
          <p:nvPr/>
        </p:nvSpPr>
        <p:spPr bwMode="auto">
          <a:xfrm>
            <a:off x="2483769" y="2708920"/>
            <a:ext cx="216023" cy="608132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cxnSp>
        <p:nvCxnSpPr>
          <p:cNvPr id="26" name="直線コネクタ 25"/>
          <p:cNvCxnSpPr>
            <a:stCxn id="5" idx="1"/>
          </p:cNvCxnSpPr>
          <p:nvPr/>
        </p:nvCxnSpPr>
        <p:spPr bwMode="auto">
          <a:xfrm flipH="1" flipV="1">
            <a:off x="2699794" y="3924474"/>
            <a:ext cx="1944214" cy="4626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stCxn id="10" idx="1"/>
          </p:cNvCxnSpPr>
          <p:nvPr/>
        </p:nvCxnSpPr>
        <p:spPr bwMode="auto">
          <a:xfrm flipH="1" flipV="1">
            <a:off x="2339752" y="4315872"/>
            <a:ext cx="2304256" cy="6473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>
            <a:stCxn id="11" idx="1"/>
          </p:cNvCxnSpPr>
          <p:nvPr/>
        </p:nvCxnSpPr>
        <p:spPr bwMode="auto">
          <a:xfrm flipH="1" flipV="1">
            <a:off x="971601" y="4571836"/>
            <a:ext cx="3672407" cy="8327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テキスト ボックス 43"/>
          <p:cNvSpPr txBox="1"/>
          <p:nvPr/>
        </p:nvSpPr>
        <p:spPr>
          <a:xfrm>
            <a:off x="4629105" y="1012676"/>
            <a:ext cx="402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4000" indent="-144000"/>
            <a:r>
              <a:rPr lang="ja-JP" altLang="en-US" dirty="0" smtClean="0">
                <a:solidFill>
                  <a:srgbClr val="FF0000"/>
                </a:solidFill>
              </a:rPr>
              <a:t>複数の日付を一括処理（改行で区切る）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出力データ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83968" y="1594898"/>
            <a:ext cx="431592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1440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722313" algn="l"/>
              </a:tabLst>
            </a:pPr>
            <a:r>
              <a:rPr kumimoji="1" lang="ja-JP" altLang="en-US" dirty="0" smtClean="0"/>
              <a:t>初期状態の結果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	</a:t>
            </a:r>
            <a:r>
              <a:rPr lang="ja-JP" altLang="en-US" sz="1400" b="1" dirty="0" smtClean="0"/>
              <a:t>変換先： </a:t>
            </a:r>
            <a:r>
              <a:rPr lang="ja-JP" altLang="en-US" sz="1400" dirty="0" smtClean="0"/>
              <a:t>ユリウス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グレゴリオ暦（</a:t>
            </a:r>
            <a:r>
              <a:rPr lang="en-US" altLang="ja-JP" sz="1400" dirty="0" smtClean="0"/>
              <a:t>1582</a:t>
            </a:r>
            <a:r>
              <a:rPr lang="ja-JP" altLang="en-US" sz="1400" dirty="0" smtClean="0"/>
              <a:t>年改暦）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 smtClean="0"/>
              <a:t>	</a:t>
            </a:r>
            <a:r>
              <a:rPr lang="ja-JP" altLang="en-US" sz="1400" b="1" dirty="0" smtClean="0"/>
              <a:t>変換データ： </a:t>
            </a:r>
            <a:r>
              <a:rPr kumimoji="1" lang="ja-JP" altLang="en-US" sz="1400" dirty="0" smtClean="0"/>
              <a:t>暦日（始点）</a:t>
            </a:r>
            <a:endParaRPr kumimoji="1" lang="en-US" altLang="ja-JP" sz="1400" dirty="0" smtClean="0"/>
          </a:p>
          <a:p>
            <a:pPr marL="285750" indent="-1440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722313" algn="l"/>
              </a:tabLst>
            </a:pPr>
            <a:r>
              <a:rPr kumimoji="1" lang="ja-JP" altLang="en-US" dirty="0" smtClean="0"/>
              <a:t>結果入力データと行が同じ</a:t>
            </a:r>
            <a:endParaRPr kumimoji="1" lang="en-US" altLang="ja-JP" dirty="0" smtClean="0"/>
          </a:p>
          <a:p>
            <a:pPr marL="285750" indent="-1440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722313" algn="l"/>
              </a:tabLst>
            </a:pPr>
            <a:r>
              <a:rPr lang="ja-JP" altLang="en-US" dirty="0" smtClean="0"/>
              <a:t>エラーがあった場合は、空白行が入る</a:t>
            </a:r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251520" y="1594898"/>
            <a:ext cx="3960440" cy="390876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dirty="0"/>
              <a:t>C.E. 1464-12-24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1822-02-22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0935-11-19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0842-02-14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0857-03-27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1091-12-13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1812-03-03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0857-03-27</a:t>
            </a:r>
          </a:p>
          <a:p>
            <a:pPr>
              <a:spcAft>
                <a:spcPts val="600"/>
              </a:spcAft>
            </a:pPr>
            <a:r>
              <a:rPr lang="en-US" altLang="zh-CN" dirty="0"/>
              <a:t>C.E. </a:t>
            </a:r>
            <a:r>
              <a:rPr lang="en-US" altLang="zh-CN" dirty="0" smtClean="0"/>
              <a:t>1865-05-01</a:t>
            </a:r>
          </a:p>
          <a:p>
            <a:pPr>
              <a:spcAft>
                <a:spcPts val="600"/>
              </a:spcAft>
            </a:pPr>
            <a:endParaRPr lang="en-US" altLang="zh-CN" dirty="0"/>
          </a:p>
          <a:p>
            <a:pPr>
              <a:spcAft>
                <a:spcPts val="600"/>
              </a:spcAft>
            </a:pPr>
            <a:endParaRPr lang="en-US" altLang="zh-CN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969800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339933"/>
                </a:solidFill>
              </a:rPr>
              <a:t>変換結果</a:t>
            </a:r>
            <a:endParaRPr kumimoji="1" lang="ja-JP" altLang="en-US" b="1" dirty="0">
              <a:solidFill>
                <a:srgbClr val="33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2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表計算ソフト（</a:t>
            </a:r>
            <a:r>
              <a:rPr lang="en-US" altLang="ja-JP" dirty="0" smtClean="0"/>
              <a:t>Excel</a:t>
            </a:r>
            <a:r>
              <a:rPr lang="ja-JP" altLang="en-US" dirty="0" smtClean="0"/>
              <a:t>など）のデータでの利用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80" y="947508"/>
            <a:ext cx="8631174" cy="51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使用できる暦の種類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788024" y="2297202"/>
            <a:ext cx="4176464" cy="2520280"/>
            <a:chOff x="4788024" y="3615317"/>
            <a:chExt cx="4176464" cy="2520280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4788024" y="3615317"/>
              <a:ext cx="4176464" cy="2520280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4788024" y="3797101"/>
              <a:ext cx="3985065" cy="2277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44000" indent="-144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kumimoji="1" lang="ja-JP" altLang="en-US" sz="1600" dirty="0" smtClean="0"/>
                <a:t>入力・出力する暦をプルタブで指定</a:t>
              </a:r>
              <a:r>
                <a:rPr kumimoji="1" lang="en-US" altLang="ja-JP" sz="1600" dirty="0" smtClean="0"/>
                <a:t/>
              </a:r>
              <a:br>
                <a:rPr kumimoji="1" lang="en-US" altLang="ja-JP" sz="1600" dirty="0" smtClean="0"/>
              </a:br>
              <a:r>
                <a:rPr kumimoji="1" lang="ja-JP" altLang="en-US" sz="1600" dirty="0" smtClean="0"/>
                <a:t>（入力・出力で違いあり）</a:t>
              </a:r>
              <a:endParaRPr kumimoji="1" lang="en-US" altLang="ja-JP" sz="1600" dirty="0" smtClean="0"/>
            </a:p>
            <a:p>
              <a:pPr marL="144000" indent="-144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ja-JP" altLang="en-US" sz="1600" dirty="0"/>
                <a:t>西暦</a:t>
              </a:r>
              <a:r>
                <a:rPr lang="ja-JP" altLang="en-US" sz="1600" dirty="0" smtClean="0"/>
                <a:t>は、一般的には、</a:t>
              </a:r>
              <a:r>
                <a:rPr lang="en-US" altLang="ja-JP" sz="1600" dirty="0" smtClean="0"/>
                <a:t/>
              </a:r>
              <a:br>
                <a:rPr lang="en-US" altLang="ja-JP" sz="1600" dirty="0" smtClean="0"/>
              </a:br>
              <a:r>
                <a:rPr lang="ja-JP" altLang="en-US" sz="1600" b="1" dirty="0" smtClean="0">
                  <a:solidFill>
                    <a:srgbClr val="339933"/>
                  </a:solidFill>
                </a:rPr>
                <a:t>ユリウス</a:t>
              </a:r>
              <a:r>
                <a:rPr lang="en-US" altLang="ja-JP" sz="1600" b="1" dirty="0">
                  <a:solidFill>
                    <a:srgbClr val="339933"/>
                  </a:solidFill>
                </a:rPr>
                <a:t>/</a:t>
              </a:r>
              <a:r>
                <a:rPr lang="ja-JP" altLang="en-US" sz="1600" b="1" dirty="0">
                  <a:solidFill>
                    <a:srgbClr val="339933"/>
                  </a:solidFill>
                </a:rPr>
                <a:t>グレゴリオ暦・</a:t>
              </a:r>
              <a:r>
                <a:rPr lang="en-US" altLang="ja-JP" sz="1600" b="1" dirty="0">
                  <a:solidFill>
                    <a:srgbClr val="339933"/>
                  </a:solidFill>
                </a:rPr>
                <a:t>1582</a:t>
              </a:r>
              <a:r>
                <a:rPr lang="ja-JP" altLang="en-US" sz="1600" b="1" dirty="0">
                  <a:solidFill>
                    <a:srgbClr val="339933"/>
                  </a:solidFill>
                </a:rPr>
                <a:t>年改暦（西暦</a:t>
              </a:r>
              <a:r>
                <a:rPr lang="ja-JP" altLang="en-US" sz="1600" b="1" dirty="0" smtClean="0">
                  <a:solidFill>
                    <a:srgbClr val="339933"/>
                  </a:solidFill>
                </a:rPr>
                <a:t>）</a:t>
              </a:r>
              <a:r>
                <a:rPr lang="en-US" altLang="ja-JP" sz="1600" b="1" dirty="0" smtClean="0">
                  <a:solidFill>
                    <a:srgbClr val="339933"/>
                  </a:solidFill>
                </a:rPr>
                <a:t/>
              </a:r>
              <a:br>
                <a:rPr lang="en-US" altLang="ja-JP" sz="1600" b="1" dirty="0" smtClean="0">
                  <a:solidFill>
                    <a:srgbClr val="339933"/>
                  </a:solidFill>
                </a:rPr>
              </a:br>
              <a:r>
                <a:rPr lang="ja-JP" altLang="en-US" sz="1600" dirty="0" smtClean="0"/>
                <a:t>を選んでおく。</a:t>
              </a:r>
              <a:endParaRPr lang="ja-JP" altLang="en-US" sz="1600" dirty="0"/>
            </a:p>
            <a:p>
              <a:pPr marL="144000" indent="-144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altLang="ja-JP" sz="1600" dirty="0" smtClean="0"/>
                <a:t>※</a:t>
              </a:r>
              <a:r>
                <a:rPr lang="ja-JP" altLang="en-US" sz="1600" dirty="0" smtClean="0"/>
                <a:t>試行版の暦は、未検証</a:t>
              </a:r>
              <a:endParaRPr lang="en-US" altLang="ja-JP" sz="1600" dirty="0" smtClean="0"/>
            </a:p>
            <a:p>
              <a:pPr marL="144000" indent="-144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ja-JP" altLang="en-US" sz="1600" dirty="0" smtClean="0"/>
                <a:t>詳しくは</a:t>
              </a:r>
              <a:r>
                <a:rPr lang="en-US" altLang="ja-JP" sz="1600" dirty="0" smtClean="0"/>
                <a:t>Web</a:t>
              </a:r>
              <a:r>
                <a:rPr lang="ja-JP" altLang="en-US" sz="1600" dirty="0" smtClean="0"/>
                <a:t>上の情報を確認</a:t>
              </a:r>
              <a:endParaRPr kumimoji="1" lang="ja-JP" altLang="en-US" sz="1600" dirty="0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304484" y="908720"/>
            <a:ext cx="4267515" cy="3908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dirty="0" smtClean="0"/>
              <a:t>和暦</a:t>
            </a:r>
            <a:r>
              <a:rPr lang="ja-JP" altLang="en-US" b="1" dirty="0"/>
              <a:t>・</a:t>
            </a:r>
            <a:r>
              <a:rPr lang="ja-JP" altLang="en-US" b="1" dirty="0" smtClean="0"/>
              <a:t>南朝</a:t>
            </a:r>
            <a:endParaRPr lang="en-US" altLang="ja-JP" b="1" dirty="0" smtClean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和暦</a:t>
            </a:r>
            <a:r>
              <a:rPr lang="ja-JP" altLang="en-US" b="1" dirty="0"/>
              <a:t>・</a:t>
            </a:r>
            <a:r>
              <a:rPr lang="ja-JP" altLang="en-US" b="1" dirty="0" smtClean="0"/>
              <a:t>北朝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和暦</a:t>
            </a:r>
            <a:r>
              <a:rPr lang="ja-JP" altLang="en-US" b="1" dirty="0"/>
              <a:t>（明治以降の</a:t>
            </a:r>
            <a:r>
              <a:rPr lang="ja-JP" altLang="en-US" b="1" dirty="0" smtClean="0"/>
              <a:t>旧暦）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ユリウス</a:t>
            </a:r>
            <a:r>
              <a:rPr lang="en-US" altLang="ja-JP" b="1" dirty="0"/>
              <a:t>/</a:t>
            </a:r>
            <a:r>
              <a:rPr lang="ja-JP" altLang="en-US" b="1" dirty="0"/>
              <a:t>グレゴリオ暦・</a:t>
            </a:r>
            <a:r>
              <a:rPr lang="en-US" altLang="ja-JP" b="1" dirty="0"/>
              <a:t>1582</a:t>
            </a:r>
            <a:r>
              <a:rPr lang="ja-JP" altLang="en-US" b="1" dirty="0"/>
              <a:t>年改暦（西暦</a:t>
            </a:r>
            <a:r>
              <a:rPr lang="ja-JP" altLang="en-US" b="1" dirty="0" smtClean="0"/>
              <a:t>）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ユリウス</a:t>
            </a:r>
            <a:r>
              <a:rPr lang="en-US" altLang="ja-JP" b="1" dirty="0"/>
              <a:t>/</a:t>
            </a:r>
            <a:r>
              <a:rPr lang="ja-JP" altLang="en-US" b="1" dirty="0"/>
              <a:t>グレゴリオ暦・</a:t>
            </a:r>
            <a:r>
              <a:rPr lang="en-US" altLang="ja-JP" b="1" dirty="0"/>
              <a:t>1752</a:t>
            </a:r>
            <a:r>
              <a:rPr lang="ja-JP" altLang="en-US" b="1" dirty="0"/>
              <a:t>年改暦（西暦</a:t>
            </a:r>
            <a:r>
              <a:rPr lang="ja-JP" altLang="en-US" b="1" dirty="0" smtClean="0"/>
              <a:t>）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グレゴリオ暦</a:t>
            </a:r>
            <a:r>
              <a:rPr lang="ja-JP" altLang="en-US" b="1" dirty="0"/>
              <a:t>（先発グレゴリオ暦</a:t>
            </a:r>
            <a:r>
              <a:rPr lang="ja-JP" altLang="en-US" b="1" dirty="0" smtClean="0"/>
              <a:t>）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ユリウス暦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民国暦 </a:t>
            </a:r>
            <a:r>
              <a:rPr lang="en-US" altLang="ja-JP" b="1" dirty="0"/>
              <a:t>※</a:t>
            </a:r>
            <a:r>
              <a:rPr lang="ja-JP" altLang="en-US" b="1" dirty="0" smtClean="0"/>
              <a:t>試行版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タイ仏暦 </a:t>
            </a:r>
            <a:r>
              <a:rPr lang="en-US" altLang="ja-JP" b="1" dirty="0"/>
              <a:t>※</a:t>
            </a:r>
            <a:r>
              <a:rPr lang="ja-JP" altLang="en-US" b="1" dirty="0" smtClean="0"/>
              <a:t>試行版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ヒジュラ暦</a:t>
            </a:r>
            <a:r>
              <a:rPr lang="ja-JP" altLang="en-US" b="1" dirty="0"/>
              <a:t>（イスラム暦） </a:t>
            </a:r>
            <a:r>
              <a:rPr lang="en-US" altLang="ja-JP" b="1" dirty="0"/>
              <a:t>※</a:t>
            </a:r>
            <a:r>
              <a:rPr lang="ja-JP" altLang="en-US" b="1" dirty="0" smtClean="0"/>
              <a:t>試行版</a:t>
            </a:r>
            <a:endParaRPr lang="en-US" altLang="ja-JP" b="1" dirty="0"/>
          </a:p>
          <a:p>
            <a:pPr>
              <a:spcAft>
                <a:spcPts val="600"/>
              </a:spcAft>
            </a:pPr>
            <a:r>
              <a:rPr lang="ja-JP" altLang="en-US" b="1" dirty="0" smtClean="0"/>
              <a:t>ユダヤ暦 </a:t>
            </a:r>
            <a:r>
              <a:rPr lang="en-US" altLang="ja-JP" b="1" dirty="0"/>
              <a:t>※</a:t>
            </a:r>
            <a:r>
              <a:rPr lang="ja-JP" altLang="en-US" b="1" dirty="0" smtClean="0"/>
              <a:t>試行版</a:t>
            </a:r>
            <a:endParaRPr kumimoji="1" lang="ja-JP" alt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5517232"/>
            <a:ext cx="84772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円/楕円 4"/>
          <p:cNvSpPr/>
          <p:nvPr/>
        </p:nvSpPr>
        <p:spPr bwMode="auto">
          <a:xfrm>
            <a:off x="7596336" y="5445224"/>
            <a:ext cx="1176753" cy="41967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</p:txBody>
      </p:sp>
      <p:cxnSp>
        <p:nvCxnSpPr>
          <p:cNvPr id="9" name="直線コネクタ 8"/>
          <p:cNvCxnSpPr>
            <a:endCxn id="5" idx="1"/>
          </p:cNvCxnSpPr>
          <p:nvPr/>
        </p:nvCxnSpPr>
        <p:spPr bwMode="auto">
          <a:xfrm>
            <a:off x="5940152" y="4756533"/>
            <a:ext cx="1828515" cy="75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テキスト ボックス 10"/>
          <p:cNvSpPr txBox="1"/>
          <p:nvPr/>
        </p:nvSpPr>
        <p:spPr>
          <a:xfrm>
            <a:off x="7190624" y="5082289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このリンク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Time">
  <a:themeElements>
    <a:clrScheme name="RIHN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H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-128"/>
          </a:defRPr>
        </a:defPPr>
      </a:lstStyle>
    </a:lnDef>
  </a:objectDefaults>
  <a:extraClrSchemeLst>
    <a:extraClrScheme>
      <a:clrScheme name="RIHN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HN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HN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HN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HN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HuTime</Template>
  <TotalTime>267</TotalTime>
  <Words>928</Words>
  <Application>Microsoft Office PowerPoint</Application>
  <PresentationFormat>画面に合わせる (4:3)</PresentationFormat>
  <Paragraphs>192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HuTime</vt:lpstr>
      <vt:lpstr>時間情報システム HuTime チュートリアル － 暦の変換 －</vt:lpstr>
      <vt:lpstr>時間情報システム HuTime </vt:lpstr>
      <vt:lpstr>本日のチュートリアル</vt:lpstr>
      <vt:lpstr>アクセス</vt:lpstr>
      <vt:lpstr>基本操作</vt:lpstr>
      <vt:lpstr>入力データ</vt:lpstr>
      <vt:lpstr>出力データ</vt:lpstr>
      <vt:lpstr>表計算ソフト（Excelなど）のデータでの利用</vt:lpstr>
      <vt:lpstr>使用できる暦の種類</vt:lpstr>
      <vt:lpstr>日付の自動認識</vt:lpstr>
      <vt:lpstr>型の自動判定</vt:lpstr>
      <vt:lpstr>暦変換以外の操作</vt:lpstr>
      <vt:lpstr>出力書式の指定</vt:lpstr>
      <vt:lpstr>入力書式の指定</vt:lpstr>
      <vt:lpstr>その他の機能</vt:lpstr>
      <vt:lpstr>最後に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sekino</dc:creator>
  <cp:lastModifiedBy>sekino</cp:lastModifiedBy>
  <cp:revision>153</cp:revision>
  <cp:lastPrinted>2017-11-22T01:14:59Z</cp:lastPrinted>
  <dcterms:created xsi:type="dcterms:W3CDTF">2017-11-20T06:27:11Z</dcterms:created>
  <dcterms:modified xsi:type="dcterms:W3CDTF">2017-12-11T07:46:11Z</dcterms:modified>
</cp:coreProperties>
</file>