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7"/>
  </p:notesMasterIdLst>
  <p:handoutMasterIdLst>
    <p:handoutMasterId r:id="rId8"/>
  </p:handoutMasterIdLst>
  <p:sldIdLst>
    <p:sldId id="432" r:id="rId2"/>
    <p:sldId id="434" r:id="rId3"/>
    <p:sldId id="435" r:id="rId4"/>
    <p:sldId id="426" r:id="rId5"/>
    <p:sldId id="438" r:id="rId6"/>
  </p:sldIdLst>
  <p:sldSz cx="9144000" cy="6858000" type="screen4x3"/>
  <p:notesSz cx="7105650" cy="10236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800000"/>
    <a:srgbClr val="636363"/>
    <a:srgbClr val="909090"/>
    <a:srgbClr val="C5C5C5"/>
    <a:srgbClr val="B0B0B0"/>
    <a:srgbClr val="696969"/>
    <a:srgbClr val="323232"/>
    <a:srgbClr val="1C1C1C"/>
    <a:srgbClr val="5454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1" autoAdjust="0"/>
    <p:restoredTop sz="86980" autoAdjust="0"/>
  </p:normalViewPr>
  <p:slideViewPr>
    <p:cSldViewPr>
      <p:cViewPr varScale="1">
        <p:scale>
          <a:sx n="225" d="100"/>
          <a:sy n="225" d="100"/>
        </p:scale>
        <p:origin x="371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79" d="100"/>
          <a:sy n="179" d="100"/>
        </p:scale>
        <p:origin x="4752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BD0AF44-743F-44B7-9965-CEE577FE14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115" cy="513588"/>
          </a:xfrm>
          <a:prstGeom prst="rect">
            <a:avLst/>
          </a:prstGeom>
        </p:spPr>
        <p:txBody>
          <a:bodyPr vert="horz" lIns="99094" tIns="49547" rIns="99094" bIns="4954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4C6295-15CF-4E55-93B7-10BE3512FBD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2614"/>
            <a:ext cx="3079115" cy="513587"/>
          </a:xfrm>
          <a:prstGeom prst="rect">
            <a:avLst/>
          </a:prstGeom>
        </p:spPr>
        <p:txBody>
          <a:bodyPr vert="horz" lIns="99094" tIns="49547" rIns="99094" bIns="4954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20702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9115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94" tIns="49547" rIns="99094" bIns="49547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891" y="0"/>
            <a:ext cx="3079115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94" tIns="49547" rIns="99094" bIns="49547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65" y="4862195"/>
            <a:ext cx="5684520" cy="4606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94" tIns="49547" rIns="99094" bIns="495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613"/>
            <a:ext cx="3079115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94" tIns="49547" rIns="99094" bIns="49547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endParaRPr lang="en-US" altLang="ja-JP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891" y="9722613"/>
            <a:ext cx="3079115" cy="511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94" tIns="49547" rIns="99094" bIns="49547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fld id="{68E75791-28D8-434F-BCF2-A4E42DBB4E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05635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DDD7E-3AAF-42B8-97FC-B4E8A7C707B1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33630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52222-BF38-44B3-867E-119D5A8B209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328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BB8E4-6EFE-44E3-8780-120F8A68D422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3486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コンテンツ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592" y="259405"/>
            <a:ext cx="8389788" cy="5953328"/>
          </a:xfrm>
        </p:spPr>
        <p:txBody>
          <a:bodyPr anchor="ctr"/>
          <a:lstStyle>
            <a:lvl1pPr marL="0" indent="0">
              <a:buFontTx/>
              <a:buNone/>
              <a:defRPr sz="5400"/>
            </a:lvl1pPr>
            <a:lvl2pPr marL="457200" indent="0">
              <a:buFontTx/>
              <a:buNone/>
              <a:defRPr sz="5400"/>
            </a:lvl2pPr>
            <a:lvl3pPr marL="914400" indent="0">
              <a:buFontTx/>
              <a:buNone/>
              <a:defRPr sz="5400"/>
            </a:lvl3pPr>
            <a:lvl4pPr marL="1371600" indent="0">
              <a:buFontTx/>
              <a:buNone/>
              <a:defRPr sz="5400"/>
            </a:lvl4pPr>
            <a:lvl5pPr marL="1828800" indent="0">
              <a:buFontTx/>
              <a:buNone/>
              <a:defRPr sz="5400"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AC1DD-C091-429E-AD3F-530529BDCB7A}" type="datetimeFigureOut">
              <a:rPr kumimoji="1" lang="ja-JP" altLang="en-US" smtClean="0"/>
              <a:t>2017/12/13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D7E4-EEFF-4E08-9FFC-0E5ECC82262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89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26A74-F93B-4440-AEFD-15F4B59C8C55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88366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2390D-B8CF-45A7-ACC2-A4997FA1E2A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2904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514202"/>
            <a:ext cx="4263330" cy="49391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14202"/>
            <a:ext cx="4514850" cy="493913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CD68-7569-4B60-80C0-EA54170D123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201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6B930-BFA1-4799-B9AD-40C94954775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9735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69E63-B10C-4C85-B522-25EDD8BD05A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61021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E1BA2-58F6-49DA-BD34-D26D0C7270C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4140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797E3-D908-4062-86BC-EE7BEBC4EAD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7140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A0F94-C7CE-4394-9140-F709B59C1EA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5517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514202"/>
            <a:ext cx="8892480" cy="5083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6B5C-D104-4D00-95CD-F48B7B0FA595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193245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ojizo.nabunken.go.j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kitadailab.jp/mojizokinmovie.html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9B0EA5B8-51DD-4B8F-8EF8-ADB64E473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いわゆるくずし字などの</a:t>
            </a:r>
            <a:br>
              <a:rPr lang="en-US" altLang="ja-JP" dirty="0"/>
            </a:br>
            <a:r>
              <a:rPr lang="ja-JP" altLang="en-US" dirty="0"/>
              <a:t>読めない文字を</a:t>
            </a:r>
            <a:r>
              <a:rPr lang="ja-JP" altLang="en-US" b="1" dirty="0">
                <a:solidFill>
                  <a:srgbClr val="FFFF00"/>
                </a:solidFill>
              </a:rPr>
              <a:t>推定</a:t>
            </a:r>
            <a:r>
              <a:rPr lang="ja-JP" altLang="en-US" dirty="0"/>
              <a:t>する</a:t>
            </a:r>
            <a:br>
              <a:rPr lang="en-US" altLang="ja-JP" dirty="0"/>
            </a:br>
            <a:r>
              <a:rPr lang="en-US" altLang="ja-JP" dirty="0"/>
              <a:t>MOJIZO </a:t>
            </a:r>
            <a:r>
              <a:rPr lang="ja-JP" altLang="en-US" dirty="0"/>
              <a:t>チュートリアル</a:t>
            </a:r>
            <a:endParaRPr kumimoji="1" lang="ja-JP" altLang="en-US" dirty="0"/>
          </a:p>
        </p:txBody>
      </p:sp>
      <p:sp>
        <p:nvSpPr>
          <p:cNvPr id="6" name="サブタイトル 5">
            <a:extLst>
              <a:ext uri="{FF2B5EF4-FFF2-40B4-BE49-F238E27FC236}">
                <a16:creationId xmlns:a16="http://schemas.microsoft.com/office/drawing/2014/main" id="{7454D5BE-20BC-4EC4-96C7-5FB52FA30D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耒代 誠仁（桜美林大学）</a:t>
            </a:r>
            <a:endParaRPr lang="en-US" altLang="ja-JP" dirty="0"/>
          </a:p>
          <a:p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なんで</a:t>
            </a:r>
            <a:r>
              <a:rPr kumimoji="1" lang="en-US" altLang="ja-JP" dirty="0">
                <a:solidFill>
                  <a:schemeClr val="bg1"/>
                </a:solidFill>
              </a:rPr>
              <a:t>MOJIZO</a:t>
            </a:r>
            <a:r>
              <a:rPr kumimoji="1" lang="ja-JP" altLang="en-US" dirty="0">
                <a:solidFill>
                  <a:schemeClr val="bg1"/>
                </a:solidFill>
              </a:rPr>
              <a:t>？というあたりから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話したいと思います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5C2A11-7933-4AD2-A8EB-D338F49D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26A74-F93B-4440-AEFD-15F4B59C8C55}" type="slidenum">
              <a:rPr lang="en-US" altLang="ja-JP" smtClean="0"/>
              <a:pPr/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00858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DCB536-F8B8-4D5E-B697-9034EDBA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MOJIZO</a:t>
            </a:r>
            <a:r>
              <a:rPr kumimoji="1" lang="ja-JP" altLang="en-US" dirty="0"/>
              <a:t>の実行に必要なもの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84904F-A3F5-4538-B9BC-A2C21491A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インターネット接続環境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Web</a:t>
            </a:r>
            <a:r>
              <a:rPr kumimoji="1" lang="ja-JP" altLang="en-US" dirty="0"/>
              <a:t>ブラウザ</a:t>
            </a:r>
            <a:endParaRPr kumimoji="1" lang="en-US" altLang="ja-JP" dirty="0"/>
          </a:p>
          <a:p>
            <a:pPr lvl="1"/>
            <a:r>
              <a:rPr kumimoji="1" lang="en-US" altLang="ja-JP" dirty="0"/>
              <a:t>PC</a:t>
            </a:r>
            <a:r>
              <a:rPr kumimoji="1" lang="ja-JP" altLang="en-US" dirty="0" err="1"/>
              <a:t>、</a:t>
            </a:r>
            <a:r>
              <a:rPr kumimoji="1" lang="ja-JP" altLang="en-US" dirty="0"/>
              <a:t>タブレット、スマホなど</a:t>
            </a:r>
            <a:endParaRPr kumimoji="1" lang="en-US" altLang="ja-JP" dirty="0"/>
          </a:p>
          <a:p>
            <a:pPr lvl="1"/>
            <a:r>
              <a:rPr lang="ja-JP" altLang="en-US" dirty="0"/>
              <a:t>プラグインは特に必要ありません</a:t>
            </a:r>
            <a:endParaRPr lang="en-US" altLang="ja-JP" dirty="0"/>
          </a:p>
          <a:p>
            <a:pPr lvl="1"/>
            <a:r>
              <a:rPr lang="ja-JP" altLang="en-US" dirty="0"/>
              <a:t>主な処理はサーバサイドで実行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文字画像</a:t>
            </a:r>
            <a:endParaRPr kumimoji="1" lang="en-US" altLang="ja-JP" dirty="0"/>
          </a:p>
          <a:p>
            <a:pPr lvl="1"/>
            <a:r>
              <a:rPr lang="ja-JP" altLang="en-US" dirty="0"/>
              <a:t>背景が白、字形が黒</a:t>
            </a:r>
            <a:endParaRPr lang="en-US" altLang="ja-JP" dirty="0"/>
          </a:p>
          <a:p>
            <a:pPr lvl="1"/>
            <a:r>
              <a:rPr lang="en-US" altLang="ja-JP" dirty="0"/>
              <a:t>bmp, jpg/jpeg, </a:t>
            </a:r>
            <a:r>
              <a:rPr lang="en-US" altLang="ja-JP" dirty="0" err="1"/>
              <a:t>png</a:t>
            </a:r>
            <a:r>
              <a:rPr lang="ja-JP" altLang="en-US" dirty="0"/>
              <a:t>等</a:t>
            </a:r>
            <a:endParaRPr lang="en-US" altLang="ja-JP" dirty="0"/>
          </a:p>
          <a:p>
            <a:pPr lvl="1"/>
            <a:r>
              <a:rPr kumimoji="1" lang="en-US" altLang="ja-JP" dirty="0"/>
              <a:t>1</a:t>
            </a:r>
            <a:r>
              <a:rPr kumimoji="1" lang="ja-JP" altLang="en-US" dirty="0"/>
              <a:t>文字分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当該文字以外の黒画素は可能な</a:t>
            </a:r>
            <a:br>
              <a:rPr kumimoji="1" lang="en-US" altLang="ja-JP" dirty="0"/>
            </a:br>
            <a:r>
              <a:rPr kumimoji="1" lang="ja-JP" altLang="en-US" dirty="0"/>
              <a:t>限り消去してください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D063C5-8E33-45E9-8B98-C12720CD8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26A74-F93B-4440-AEFD-15F4B59C8C55}" type="slidenum">
              <a:rPr lang="en-US" altLang="ja-JP" smtClean="0"/>
              <a:pPr/>
              <a:t>2</a:t>
            </a:fld>
            <a:endParaRPr lang="en-US" altLang="ja-JP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AD6E3F3-AE76-4F39-B72F-F246159D39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2625" y="210938"/>
            <a:ext cx="3731375" cy="6021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8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797B41-FB19-4211-9084-5DF988AC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とりあえず動かしてみる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432513-64B2-418C-B77C-14A52F249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hlinkClick r:id="rId2"/>
              </a:rPr>
              <a:t>http://mojizo.nabunken.go.jp/</a:t>
            </a:r>
            <a:endParaRPr kumimoji="1"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手元に文字画像＋画像処理ソフトウェアがある方は適宜お試しください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費用の関係で</a:t>
            </a:r>
            <a:r>
              <a:rPr kumimoji="1" lang="en-US" altLang="ja-JP" dirty="0"/>
              <a:t>CPU</a:t>
            </a:r>
            <a:r>
              <a:rPr kumimoji="1" lang="ja-JP" altLang="en-US" dirty="0"/>
              <a:t>が弱い（お手柔らかに）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画像入力の方法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枠をタップ／クリックでファイル選択</a:t>
            </a:r>
            <a:endParaRPr kumimoji="1" lang="en-US" altLang="ja-JP" dirty="0"/>
          </a:p>
          <a:p>
            <a:pPr lvl="2"/>
            <a:r>
              <a:rPr kumimoji="1" lang="ja-JP" altLang="en-US" dirty="0"/>
              <a:t>マウスなどで画像ファイルをドラッグ＆ドロップ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文字画像がない方は</a:t>
            </a:r>
            <a:r>
              <a:rPr kumimoji="1" lang="en-US" altLang="ja-JP" dirty="0"/>
              <a:t>【</a:t>
            </a:r>
            <a:r>
              <a:rPr kumimoji="1" lang="ja-JP" altLang="en-US" dirty="0"/>
              <a:t>連携検索</a:t>
            </a:r>
            <a:r>
              <a:rPr kumimoji="1" lang="en-US" altLang="ja-JP" dirty="0"/>
              <a:t>】</a:t>
            </a:r>
            <a:r>
              <a:rPr kumimoji="1" lang="ja-JP" altLang="en-US" dirty="0"/>
              <a:t>で検索した文字画像でお試しください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連携検索の字形画像の整備が先行中</a:t>
            </a:r>
            <a:endParaRPr kumimoji="1" lang="en-US" altLang="ja-JP" dirty="0"/>
          </a:p>
          <a:p>
            <a:pPr lvl="2"/>
            <a:r>
              <a:rPr kumimoji="1" lang="en-US" altLang="ja-JP" dirty="0"/>
              <a:t>MOJIZO</a:t>
            </a:r>
            <a:r>
              <a:rPr kumimoji="1" lang="ja-JP" altLang="en-US" dirty="0"/>
              <a:t>では同じ画像を出力できない場合があります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2936F7-041C-4CB6-8334-3E12A85E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26A74-F93B-4440-AEFD-15F4B59C8C55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866324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FAE91A-303D-4318-8D36-933E26894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MOJIZOkin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F8BC6B-0039-4DB3-8F0F-1362CE293F5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err="1"/>
              <a:t>MOJIZOkin</a:t>
            </a:r>
            <a:r>
              <a:rPr lang="ja-JP" altLang="en-US" dirty="0"/>
              <a:t>（下）</a:t>
            </a:r>
            <a:endParaRPr lang="en-US" altLang="ja-JP" dirty="0"/>
          </a:p>
          <a:p>
            <a:pPr lvl="1"/>
            <a:r>
              <a:rPr kumimoji="1" lang="ja-JP" altLang="en-US" dirty="0"/>
              <a:t>画像処理アプリ（</a:t>
            </a:r>
            <a:r>
              <a:rPr kumimoji="1" lang="en-US" altLang="ja-JP" dirty="0"/>
              <a:t>for iPhone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iOS 11.2</a:t>
            </a:r>
            <a:r>
              <a:rPr lang="ja-JP" altLang="en-US" dirty="0"/>
              <a:t>でも動きます</a:t>
            </a:r>
            <a:endParaRPr lang="en-US" altLang="ja-JP" dirty="0"/>
          </a:p>
          <a:p>
            <a:pPr lvl="1"/>
            <a:r>
              <a:rPr lang="ja-JP" altLang="en-US" dirty="0"/>
              <a:t>バイナリサイズ：約</a:t>
            </a:r>
            <a:r>
              <a:rPr lang="en-US" altLang="ja-JP" dirty="0"/>
              <a:t>50MB</a:t>
            </a:r>
          </a:p>
          <a:p>
            <a:pPr lvl="1"/>
            <a:r>
              <a:rPr lang="ja-JP" altLang="en-US" dirty="0"/>
              <a:t>ダークモード非対応</a:t>
            </a:r>
            <a:endParaRPr lang="en-US" altLang="ja-JP" dirty="0"/>
          </a:p>
          <a:p>
            <a:pPr lvl="1"/>
            <a:r>
              <a:rPr lang="en-US" altLang="ja-JP" dirty="0"/>
              <a:t>iPhone X</a:t>
            </a:r>
            <a:r>
              <a:rPr lang="ja-JP" altLang="en-US" dirty="0"/>
              <a:t>画面最適化未対応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en-US" altLang="ja-JP" dirty="0" err="1"/>
              <a:t>MOJIZOkin</a:t>
            </a:r>
            <a:r>
              <a:rPr lang="ja-JP" altLang="en-US" dirty="0"/>
              <a:t>の使い方（動画）</a:t>
            </a:r>
            <a:r>
              <a:rPr lang="en-US" altLang="ja-JP" dirty="0"/>
              <a:t>】</a:t>
            </a:r>
          </a:p>
          <a:p>
            <a:pPr marL="0" indent="0">
              <a:buNone/>
            </a:pPr>
            <a:r>
              <a:rPr lang="en-US" altLang="ja-JP" dirty="0">
                <a:hlinkClick r:id="rId2"/>
              </a:rPr>
              <a:t>http://kitadailab.jp/mojizokinmovie.html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907AEB7B-43C1-41A6-B412-0041C62036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Brightness</a:t>
            </a:r>
          </a:p>
          <a:p>
            <a:pPr lvl="1"/>
            <a:r>
              <a:rPr lang="ja-JP" altLang="en-US" dirty="0"/>
              <a:t>明度を閾値とした処理</a:t>
            </a:r>
            <a:endParaRPr lang="en-US" altLang="ja-JP" dirty="0"/>
          </a:p>
          <a:p>
            <a:r>
              <a:rPr lang="en-US" altLang="ja-JP" dirty="0"/>
              <a:t>Dark Pixel</a:t>
            </a:r>
          </a:p>
          <a:p>
            <a:pPr lvl="1"/>
            <a:r>
              <a:rPr lang="ja-JP" altLang="en-US" dirty="0"/>
              <a:t>画素の「墨らしさ」を評価して積極的に残す処理</a:t>
            </a:r>
            <a:endParaRPr lang="en-US" altLang="ja-JP" dirty="0"/>
          </a:p>
          <a:p>
            <a:r>
              <a:rPr lang="en-US" altLang="ja-JP" dirty="0"/>
              <a:t>Wooden</a:t>
            </a:r>
            <a:r>
              <a:rPr lang="ja-JP" altLang="en-US" dirty="0"/>
              <a:t> </a:t>
            </a:r>
            <a:r>
              <a:rPr lang="en-US" altLang="ja-JP" dirty="0"/>
              <a:t>Skin</a:t>
            </a:r>
          </a:p>
          <a:p>
            <a:pPr lvl="1"/>
            <a:r>
              <a:rPr lang="ja-JP" altLang="en-US" dirty="0"/>
              <a:t>画素の「木らしさ」を評価して積極的に消す処理</a:t>
            </a:r>
            <a:endParaRPr lang="en-US" altLang="ja-JP" dirty="0"/>
          </a:p>
          <a:p>
            <a:r>
              <a:rPr lang="en-US" altLang="ja-JP" dirty="0"/>
              <a:t>Red Grain</a:t>
            </a:r>
          </a:p>
          <a:p>
            <a:pPr lvl="1"/>
            <a:r>
              <a:rPr lang="ja-JP" altLang="en-US" dirty="0"/>
              <a:t>赤みの強い木目を削除</a:t>
            </a: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E7292C-A54F-4729-AE20-04E79112A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26A74-F93B-4440-AEFD-15F4B59C8C55}" type="slidenum">
              <a:rPr lang="en-US" altLang="ja-JP" smtClean="0"/>
              <a:pPr/>
              <a:t>4</a:t>
            </a:fld>
            <a:endParaRPr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77DDAC-96C0-4ADE-A73D-2E722AA1DA1E}"/>
              </a:ext>
            </a:extLst>
          </p:cNvPr>
          <p:cNvSpPr txBox="1"/>
          <p:nvPr/>
        </p:nvSpPr>
        <p:spPr>
          <a:xfrm>
            <a:off x="1965048" y="2479532"/>
            <a:ext cx="17225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dirty="0" err="1"/>
              <a:t>MOJIZOkin</a:t>
            </a:r>
            <a:endParaRPr kumimoji="1" lang="en-US" altLang="ja-JP" sz="2000" dirty="0"/>
          </a:p>
          <a:p>
            <a:pPr algn="ctr"/>
            <a:r>
              <a:rPr kumimoji="1" lang="en-US" altLang="ja-JP" sz="2000" dirty="0"/>
              <a:t>(iPhone</a:t>
            </a:r>
            <a:r>
              <a:rPr kumimoji="1" lang="ja-JP" altLang="en-US" sz="2000" dirty="0"/>
              <a:t>用</a:t>
            </a:r>
            <a:r>
              <a:rPr kumimoji="1" lang="en-US" altLang="ja-JP" sz="2000" dirty="0"/>
              <a:t>)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794782B3-3799-4ED0-9FB5-9C65926AFA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702" y="2308302"/>
            <a:ext cx="1050346" cy="1050346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7B7AF5BF-5905-4F0C-B82B-9792D2AC9CE8}"/>
              </a:ext>
            </a:extLst>
          </p:cNvPr>
          <p:cNvGrpSpPr/>
          <p:nvPr/>
        </p:nvGrpSpPr>
        <p:grpSpPr>
          <a:xfrm>
            <a:off x="5556409" y="265065"/>
            <a:ext cx="2624140" cy="1676056"/>
            <a:chOff x="3353402" y="4452349"/>
            <a:chExt cx="2624140" cy="1676056"/>
          </a:xfrm>
        </p:grpSpPr>
        <p:sp>
          <p:nvSpPr>
            <p:cNvPr id="13" name="矢印: 右 12">
              <a:extLst>
                <a:ext uri="{FF2B5EF4-FFF2-40B4-BE49-F238E27FC236}">
                  <a16:creationId xmlns:a16="http://schemas.microsoft.com/office/drawing/2014/main" id="{029C28E0-A421-4330-A9A7-EB1DE7AC699A}"/>
                </a:ext>
              </a:extLst>
            </p:cNvPr>
            <p:cNvSpPr/>
            <p:nvPr/>
          </p:nvSpPr>
          <p:spPr>
            <a:xfrm rot="1131872">
              <a:off x="4259839" y="5881630"/>
              <a:ext cx="1717703" cy="207771"/>
            </a:xfrm>
            <a:prstGeom prst="rightArrow">
              <a:avLst>
                <a:gd name="adj1" fmla="val 50000"/>
                <a:gd name="adj2" fmla="val 24508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矢印: 右 13">
              <a:extLst>
                <a:ext uri="{FF2B5EF4-FFF2-40B4-BE49-F238E27FC236}">
                  <a16:creationId xmlns:a16="http://schemas.microsoft.com/office/drawing/2014/main" id="{A38C6B66-716B-4F1C-8503-90EB52BBE572}"/>
                </a:ext>
              </a:extLst>
            </p:cNvPr>
            <p:cNvSpPr/>
            <p:nvPr/>
          </p:nvSpPr>
          <p:spPr>
            <a:xfrm rot="16200000">
              <a:off x="3647865" y="4973677"/>
              <a:ext cx="1250428" cy="207771"/>
            </a:xfrm>
            <a:prstGeom prst="rightArrow">
              <a:avLst>
                <a:gd name="adj1" fmla="val 50000"/>
                <a:gd name="adj2" fmla="val 180092"/>
              </a:avLst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矢印: 右 14">
              <a:extLst>
                <a:ext uri="{FF2B5EF4-FFF2-40B4-BE49-F238E27FC236}">
                  <a16:creationId xmlns:a16="http://schemas.microsoft.com/office/drawing/2014/main" id="{F0D75888-68D8-47EA-BB4B-9552983312AA}"/>
                </a:ext>
              </a:extLst>
            </p:cNvPr>
            <p:cNvSpPr/>
            <p:nvPr/>
          </p:nvSpPr>
          <p:spPr>
            <a:xfrm rot="8428506">
              <a:off x="3353402" y="5920634"/>
              <a:ext cx="1016227" cy="207771"/>
            </a:xfrm>
            <a:prstGeom prst="rightArrow">
              <a:avLst>
                <a:gd name="adj1" fmla="val 50000"/>
                <a:gd name="adj2" fmla="val 150200"/>
              </a:avLst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矢印: 右 15">
            <a:extLst>
              <a:ext uri="{FF2B5EF4-FFF2-40B4-BE49-F238E27FC236}">
                <a16:creationId xmlns:a16="http://schemas.microsoft.com/office/drawing/2014/main" id="{FA469040-C301-4CEA-B8F9-EE744C809ECE}"/>
              </a:ext>
            </a:extLst>
          </p:cNvPr>
          <p:cNvSpPr/>
          <p:nvPr/>
        </p:nvSpPr>
        <p:spPr>
          <a:xfrm rot="5400000">
            <a:off x="6309911" y="2065986"/>
            <a:ext cx="43204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3C0C54E-7260-4E52-907D-FD180D7C48F2}"/>
              </a:ext>
            </a:extLst>
          </p:cNvPr>
          <p:cNvSpPr txBox="1"/>
          <p:nvPr/>
        </p:nvSpPr>
        <p:spPr>
          <a:xfrm>
            <a:off x="6559664" y="135762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rgbClr val="FF0000"/>
                </a:solidFill>
              </a:rPr>
              <a:t>R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C99771F-9798-447A-A4E5-18F337365882}"/>
              </a:ext>
            </a:extLst>
          </p:cNvPr>
          <p:cNvSpPr txBox="1"/>
          <p:nvPr/>
        </p:nvSpPr>
        <p:spPr>
          <a:xfrm>
            <a:off x="5464296" y="1240866"/>
            <a:ext cx="5084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rgbClr val="92D050"/>
                </a:solidFill>
              </a:rPr>
              <a:t>G</a:t>
            </a:r>
            <a:endParaRPr kumimoji="1" lang="ja-JP" altLang="en-US" sz="4000" dirty="0">
              <a:solidFill>
                <a:srgbClr val="92D050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62A16DF-F1E1-47CD-8DCF-D3F93F0B717E}"/>
              </a:ext>
            </a:extLst>
          </p:cNvPr>
          <p:cNvSpPr txBox="1"/>
          <p:nvPr/>
        </p:nvSpPr>
        <p:spPr>
          <a:xfrm>
            <a:off x="7572790" y="1160905"/>
            <a:ext cx="463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>
                <a:solidFill>
                  <a:schemeClr val="accent1"/>
                </a:solidFill>
              </a:rPr>
              <a:t>B</a:t>
            </a:r>
            <a:endParaRPr kumimoji="1" lang="ja-JP" altLang="en-U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770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9B0EA5B8-51DD-4B8F-8EF8-ADB64E473E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いわゆるくずし字などの</a:t>
            </a:r>
            <a:br>
              <a:rPr lang="en-US" altLang="ja-JP" dirty="0"/>
            </a:br>
            <a:r>
              <a:rPr lang="ja-JP" altLang="en-US" dirty="0"/>
              <a:t>読めない文字を</a:t>
            </a:r>
            <a:r>
              <a:rPr lang="ja-JP" altLang="en-US" b="1" dirty="0">
                <a:solidFill>
                  <a:srgbClr val="FFFF00"/>
                </a:solidFill>
              </a:rPr>
              <a:t>推定</a:t>
            </a:r>
            <a:r>
              <a:rPr lang="ja-JP" altLang="en-US" dirty="0"/>
              <a:t>する</a:t>
            </a:r>
            <a:br>
              <a:rPr lang="en-US" altLang="ja-JP" dirty="0"/>
            </a:br>
            <a:r>
              <a:rPr lang="en-US" altLang="ja-JP" dirty="0"/>
              <a:t>MOJIZO </a:t>
            </a:r>
            <a:r>
              <a:rPr lang="ja-JP" altLang="en-US" dirty="0"/>
              <a:t>チュートリアル</a:t>
            </a:r>
            <a:endParaRPr kumimoji="1" lang="ja-JP" altLang="en-US" dirty="0"/>
          </a:p>
        </p:txBody>
      </p:sp>
      <p:sp>
        <p:nvSpPr>
          <p:cNvPr id="6" name="サブタイトル 5">
            <a:extLst>
              <a:ext uri="{FF2B5EF4-FFF2-40B4-BE49-F238E27FC236}">
                <a16:creationId xmlns:a16="http://schemas.microsoft.com/office/drawing/2014/main" id="{7454D5BE-20BC-4EC4-96C7-5FB52FA30D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dirty="0"/>
              <a:t>耒代 誠仁（桜美林大学）</a:t>
            </a:r>
            <a:endParaRPr lang="en-US" altLang="ja-JP" dirty="0"/>
          </a:p>
          <a:p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なんで</a:t>
            </a:r>
            <a:r>
              <a:rPr kumimoji="1" lang="en-US" altLang="ja-JP" dirty="0">
                <a:solidFill>
                  <a:schemeClr val="bg1"/>
                </a:solidFill>
              </a:rPr>
              <a:t>MOJIZO</a:t>
            </a:r>
            <a:r>
              <a:rPr kumimoji="1" lang="ja-JP" altLang="en-US" dirty="0">
                <a:solidFill>
                  <a:schemeClr val="bg1"/>
                </a:solidFill>
              </a:rPr>
              <a:t>？というあたりから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話したいと思います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5C2A11-7933-4AD2-A8EB-D338F49DB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26A74-F93B-4440-AEFD-15F4B59C8C55}" type="slidenum">
              <a:rPr lang="en-US" altLang="ja-JP" smtClean="0"/>
              <a:pPr/>
              <a:t>5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7864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青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18804</TotalTime>
  <Words>302</Words>
  <Application>Microsoft Office PowerPoint</Application>
  <PresentationFormat>画面に合わせる (4:3)</PresentationFormat>
  <Paragraphs>71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ＭＳ Ｐゴシック</vt:lpstr>
      <vt:lpstr>ＭＳ Ｐ明朝</vt:lpstr>
      <vt:lpstr>游ゴシック</vt:lpstr>
      <vt:lpstr>游ゴシック Light</vt:lpstr>
      <vt:lpstr>Arial</vt:lpstr>
      <vt:lpstr>Calibri</vt:lpstr>
      <vt:lpstr>Calibri Light</vt:lpstr>
      <vt:lpstr>Office Theme</vt:lpstr>
      <vt:lpstr>いわゆるくずし字などの 読めない文字を推定する MOJIZO チュートリアル</vt:lpstr>
      <vt:lpstr>MOJIZOの実行に必要なもの</vt:lpstr>
      <vt:lpstr>とりあえず動かしてみる…</vt:lpstr>
      <vt:lpstr>MOJIZOkin</vt:lpstr>
      <vt:lpstr>いわゆるくずし字などの 読めない文字を推定する MOJIZO チュートリアル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and Prototype  of a Support System for Archeologists to Decode Scripts on Mokkan</dc:title>
  <dc:creator>Akihito KITADAI</dc:creator>
  <cp:lastModifiedBy>Akihito Kitadai</cp:lastModifiedBy>
  <cp:revision>1502</cp:revision>
  <dcterms:created xsi:type="dcterms:W3CDTF">2005-06-20T16:39:25Z</dcterms:created>
  <dcterms:modified xsi:type="dcterms:W3CDTF">2017-12-13T07:29:45Z</dcterms:modified>
</cp:coreProperties>
</file>